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7"/>
  </p:notesMasterIdLst>
  <p:sldIdLst>
    <p:sldId id="256" r:id="rId2"/>
    <p:sldId id="272" r:id="rId3"/>
    <p:sldId id="268" r:id="rId4"/>
    <p:sldId id="271" r:id="rId5"/>
    <p:sldId id="270" r:id="rId6"/>
    <p:sldId id="258" r:id="rId7"/>
    <p:sldId id="276" r:id="rId8"/>
    <p:sldId id="275" r:id="rId9"/>
    <p:sldId id="264" r:id="rId10"/>
    <p:sldId id="278" r:id="rId11"/>
    <p:sldId id="277" r:id="rId12"/>
    <p:sldId id="259" r:id="rId13"/>
    <p:sldId id="279" r:id="rId14"/>
    <p:sldId id="260" r:id="rId15"/>
    <p:sldId id="273" r:id="rId16"/>
    <p:sldId id="280" r:id="rId17"/>
    <p:sldId id="281" r:id="rId18"/>
    <p:sldId id="261" r:id="rId19"/>
    <p:sldId id="290" r:id="rId20"/>
    <p:sldId id="293" r:id="rId21"/>
    <p:sldId id="295" r:id="rId22"/>
    <p:sldId id="286" r:id="rId23"/>
    <p:sldId id="288" r:id="rId24"/>
    <p:sldId id="289" r:id="rId25"/>
    <p:sldId id="27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C0223E-32BC-4B4B-A8F5-F2090CF9068E}"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C91F874F-691A-48B0-BA13-29EFE07C9167}">
      <dgm:prSet phldrT="[Text]"/>
      <dgm:spPr/>
      <dgm:t>
        <a:bodyPr/>
        <a:lstStyle/>
        <a:p>
          <a:r>
            <a:rPr lang="sr-Latn-RS" dirty="0" smtClean="0"/>
            <a:t>Education</a:t>
          </a:r>
          <a:endParaRPr lang="en-US" dirty="0"/>
        </a:p>
      </dgm:t>
    </dgm:pt>
    <dgm:pt modelId="{A72EB016-F6BB-46DD-B740-A11997BEB47F}" type="parTrans" cxnId="{5D78FD43-0E5F-45CA-95CD-BF76194DD2D0}">
      <dgm:prSet/>
      <dgm:spPr/>
      <dgm:t>
        <a:bodyPr/>
        <a:lstStyle/>
        <a:p>
          <a:endParaRPr lang="en-US"/>
        </a:p>
      </dgm:t>
    </dgm:pt>
    <dgm:pt modelId="{9490013E-3D22-4FF5-A3E5-FA34C4E2F47C}" type="sibTrans" cxnId="{5D78FD43-0E5F-45CA-95CD-BF76194DD2D0}">
      <dgm:prSet/>
      <dgm:spPr/>
      <dgm:t>
        <a:bodyPr/>
        <a:lstStyle/>
        <a:p>
          <a:endParaRPr lang="en-US"/>
        </a:p>
      </dgm:t>
    </dgm:pt>
    <dgm:pt modelId="{6BE047F6-F312-4004-BA0C-569BF512D6E4}">
      <dgm:prSet phldrT="[Text]"/>
      <dgm:spPr/>
      <dgm:t>
        <a:bodyPr/>
        <a:lstStyle/>
        <a:p>
          <a:r>
            <a:rPr lang="sr-Latn-RS" dirty="0" smtClean="0"/>
            <a:t>1.</a:t>
          </a:r>
        </a:p>
        <a:p>
          <a:r>
            <a:rPr lang="sr-Latn-RS" dirty="0" smtClean="0"/>
            <a:t>Kindergarten (PE)</a:t>
          </a:r>
          <a:endParaRPr lang="en-US" dirty="0"/>
        </a:p>
      </dgm:t>
    </dgm:pt>
    <dgm:pt modelId="{9923F10B-67E2-447B-B56D-ACED791DFB0D}" type="parTrans" cxnId="{C0B14E5C-0E6F-4041-81AD-EBE6FA08889B}">
      <dgm:prSet/>
      <dgm:spPr/>
      <dgm:t>
        <a:bodyPr/>
        <a:lstStyle/>
        <a:p>
          <a:endParaRPr lang="en-US"/>
        </a:p>
      </dgm:t>
    </dgm:pt>
    <dgm:pt modelId="{B768F50A-0653-4BE1-B9AC-59021C0E5FD4}" type="sibTrans" cxnId="{C0B14E5C-0E6F-4041-81AD-EBE6FA08889B}">
      <dgm:prSet/>
      <dgm:spPr/>
      <dgm:t>
        <a:bodyPr/>
        <a:lstStyle/>
        <a:p>
          <a:endParaRPr lang="en-US"/>
        </a:p>
      </dgm:t>
    </dgm:pt>
    <dgm:pt modelId="{B604D9D0-BF73-407B-8724-C9D0D5997836}">
      <dgm:prSet phldrT="[Text]"/>
      <dgm:spPr/>
      <dgm:t>
        <a:bodyPr/>
        <a:lstStyle/>
        <a:p>
          <a:r>
            <a:rPr lang="sr-Latn-RS" dirty="0" smtClean="0"/>
            <a:t>2.</a:t>
          </a:r>
        </a:p>
        <a:p>
          <a:r>
            <a:rPr lang="sr-Latn-RS" dirty="0" smtClean="0"/>
            <a:t>Primary school (EE/PE)</a:t>
          </a:r>
          <a:endParaRPr lang="en-US" dirty="0"/>
        </a:p>
      </dgm:t>
    </dgm:pt>
    <dgm:pt modelId="{DF4F479A-6E3C-4F61-9719-0AE75203EDEA}" type="parTrans" cxnId="{6C1CE794-94C2-40BA-83B6-0DA94549B12F}">
      <dgm:prSet/>
      <dgm:spPr/>
      <dgm:t>
        <a:bodyPr/>
        <a:lstStyle/>
        <a:p>
          <a:endParaRPr lang="en-US"/>
        </a:p>
      </dgm:t>
    </dgm:pt>
    <dgm:pt modelId="{BC78C8AB-56CF-47BA-A1EE-72CFF1B80B45}" type="sibTrans" cxnId="{6C1CE794-94C2-40BA-83B6-0DA94549B12F}">
      <dgm:prSet/>
      <dgm:spPr/>
      <dgm:t>
        <a:bodyPr/>
        <a:lstStyle/>
        <a:p>
          <a:endParaRPr lang="en-US"/>
        </a:p>
      </dgm:t>
    </dgm:pt>
    <dgm:pt modelId="{A7E293F5-94CE-450C-B6DF-7080D241720A}">
      <dgm:prSet phldrT="[Text]"/>
      <dgm:spPr/>
      <dgm:t>
        <a:bodyPr/>
        <a:lstStyle/>
        <a:p>
          <a:r>
            <a:rPr lang="sr-Latn-RS" dirty="0" smtClean="0"/>
            <a:t>3.</a:t>
          </a:r>
        </a:p>
        <a:p>
          <a:r>
            <a:rPr lang="sr-Latn-RS" dirty="0" smtClean="0"/>
            <a:t>Secondary  II school (SE)</a:t>
          </a:r>
          <a:endParaRPr lang="en-US" dirty="0"/>
        </a:p>
      </dgm:t>
    </dgm:pt>
    <dgm:pt modelId="{F5EF152B-4C18-4F60-A1E8-BF3D39BCC93D}" type="parTrans" cxnId="{DE7C7EC2-210C-4EE2-A585-EB856C2508F4}">
      <dgm:prSet/>
      <dgm:spPr/>
      <dgm:t>
        <a:bodyPr/>
        <a:lstStyle/>
        <a:p>
          <a:endParaRPr lang="en-US"/>
        </a:p>
      </dgm:t>
    </dgm:pt>
    <dgm:pt modelId="{D0CC3747-1054-4430-8CB4-E7666DF1A62A}" type="sibTrans" cxnId="{DE7C7EC2-210C-4EE2-A585-EB856C2508F4}">
      <dgm:prSet/>
      <dgm:spPr/>
      <dgm:t>
        <a:bodyPr/>
        <a:lstStyle/>
        <a:p>
          <a:endParaRPr lang="en-US"/>
        </a:p>
      </dgm:t>
    </dgm:pt>
    <dgm:pt modelId="{965BA229-A430-4CEC-8962-05FDC88E71ED}">
      <dgm:prSet phldrT="[Text]"/>
      <dgm:spPr/>
      <dgm:t>
        <a:bodyPr/>
        <a:lstStyle/>
        <a:p>
          <a:r>
            <a:rPr lang="sr-Latn-RS" dirty="0" smtClean="0"/>
            <a:t>4.</a:t>
          </a:r>
        </a:p>
        <a:p>
          <a:r>
            <a:rPr lang="sr-Latn-RS" dirty="0" smtClean="0"/>
            <a:t>University</a:t>
          </a:r>
        </a:p>
        <a:p>
          <a:r>
            <a:rPr lang="sr-Latn-RS" dirty="0" smtClean="0"/>
            <a:t>(AS, VS)</a:t>
          </a:r>
          <a:endParaRPr lang="en-US" dirty="0"/>
        </a:p>
      </dgm:t>
    </dgm:pt>
    <dgm:pt modelId="{08C793ED-9CBE-40F7-AA5B-91651AB77CBD}" type="parTrans" cxnId="{37B2716A-2701-4D99-9014-B7C4C6A575F5}">
      <dgm:prSet/>
      <dgm:spPr/>
      <dgm:t>
        <a:bodyPr/>
        <a:lstStyle/>
        <a:p>
          <a:endParaRPr lang="en-US"/>
        </a:p>
      </dgm:t>
    </dgm:pt>
    <dgm:pt modelId="{2D48EEDA-493B-4DE9-8FE7-63465DBA7D92}" type="sibTrans" cxnId="{37B2716A-2701-4D99-9014-B7C4C6A575F5}">
      <dgm:prSet/>
      <dgm:spPr/>
      <dgm:t>
        <a:bodyPr/>
        <a:lstStyle/>
        <a:p>
          <a:endParaRPr lang="en-US"/>
        </a:p>
      </dgm:t>
    </dgm:pt>
    <dgm:pt modelId="{D91BD4DF-70D8-45ED-B684-5D0BEB0A0338}" type="pres">
      <dgm:prSet presAssocID="{46C0223E-32BC-4B4B-A8F5-F2090CF9068E}" presName="Name0" presStyleCnt="0">
        <dgm:presLayoutVars>
          <dgm:chMax val="1"/>
          <dgm:dir/>
          <dgm:animLvl val="ctr"/>
          <dgm:resizeHandles val="exact"/>
        </dgm:presLayoutVars>
      </dgm:prSet>
      <dgm:spPr/>
      <dgm:t>
        <a:bodyPr/>
        <a:lstStyle/>
        <a:p>
          <a:endParaRPr lang="en-US"/>
        </a:p>
      </dgm:t>
    </dgm:pt>
    <dgm:pt modelId="{C581A9A3-1CEB-4AFE-9515-3CF16BA57420}" type="pres">
      <dgm:prSet presAssocID="{C91F874F-691A-48B0-BA13-29EFE07C9167}" presName="centerShape" presStyleLbl="node0" presStyleIdx="0" presStyleCnt="1"/>
      <dgm:spPr/>
      <dgm:t>
        <a:bodyPr/>
        <a:lstStyle/>
        <a:p>
          <a:endParaRPr lang="en-US"/>
        </a:p>
      </dgm:t>
    </dgm:pt>
    <dgm:pt modelId="{707E10F3-B846-49A6-B3FE-36DC86231E3B}" type="pres">
      <dgm:prSet presAssocID="{9923F10B-67E2-447B-B56D-ACED791DFB0D}" presName="parTrans" presStyleLbl="sibTrans2D1" presStyleIdx="0" presStyleCnt="4"/>
      <dgm:spPr/>
      <dgm:t>
        <a:bodyPr/>
        <a:lstStyle/>
        <a:p>
          <a:endParaRPr lang="en-US"/>
        </a:p>
      </dgm:t>
    </dgm:pt>
    <dgm:pt modelId="{D34F6A25-9E7B-4A03-A673-4D12322FAE50}" type="pres">
      <dgm:prSet presAssocID="{9923F10B-67E2-447B-B56D-ACED791DFB0D}" presName="connectorText" presStyleLbl="sibTrans2D1" presStyleIdx="0" presStyleCnt="4"/>
      <dgm:spPr/>
      <dgm:t>
        <a:bodyPr/>
        <a:lstStyle/>
        <a:p>
          <a:endParaRPr lang="en-US"/>
        </a:p>
      </dgm:t>
    </dgm:pt>
    <dgm:pt modelId="{695B5B85-7B44-4590-923A-BCF69A47BF01}" type="pres">
      <dgm:prSet presAssocID="{6BE047F6-F312-4004-BA0C-569BF512D6E4}" presName="node" presStyleLbl="node1" presStyleIdx="0" presStyleCnt="4">
        <dgm:presLayoutVars>
          <dgm:bulletEnabled val="1"/>
        </dgm:presLayoutVars>
      </dgm:prSet>
      <dgm:spPr/>
      <dgm:t>
        <a:bodyPr/>
        <a:lstStyle/>
        <a:p>
          <a:endParaRPr lang="en-US"/>
        </a:p>
      </dgm:t>
    </dgm:pt>
    <dgm:pt modelId="{6DD7DE35-0669-422C-9239-5AEE483338F8}" type="pres">
      <dgm:prSet presAssocID="{DF4F479A-6E3C-4F61-9719-0AE75203EDEA}" presName="parTrans" presStyleLbl="sibTrans2D1" presStyleIdx="1" presStyleCnt="4"/>
      <dgm:spPr/>
      <dgm:t>
        <a:bodyPr/>
        <a:lstStyle/>
        <a:p>
          <a:endParaRPr lang="en-US"/>
        </a:p>
      </dgm:t>
    </dgm:pt>
    <dgm:pt modelId="{CD17F12B-0203-42AD-9AF0-BDF335DA77D0}" type="pres">
      <dgm:prSet presAssocID="{DF4F479A-6E3C-4F61-9719-0AE75203EDEA}" presName="connectorText" presStyleLbl="sibTrans2D1" presStyleIdx="1" presStyleCnt="4"/>
      <dgm:spPr/>
      <dgm:t>
        <a:bodyPr/>
        <a:lstStyle/>
        <a:p>
          <a:endParaRPr lang="en-US"/>
        </a:p>
      </dgm:t>
    </dgm:pt>
    <dgm:pt modelId="{8EDE7123-4F69-48A1-85B3-2DDC234E5338}" type="pres">
      <dgm:prSet presAssocID="{B604D9D0-BF73-407B-8724-C9D0D5997836}" presName="node" presStyleLbl="node1" presStyleIdx="1" presStyleCnt="4">
        <dgm:presLayoutVars>
          <dgm:bulletEnabled val="1"/>
        </dgm:presLayoutVars>
      </dgm:prSet>
      <dgm:spPr/>
      <dgm:t>
        <a:bodyPr/>
        <a:lstStyle/>
        <a:p>
          <a:endParaRPr lang="en-US"/>
        </a:p>
      </dgm:t>
    </dgm:pt>
    <dgm:pt modelId="{8AFC98C5-EBA1-4E98-99FD-401844C361E6}" type="pres">
      <dgm:prSet presAssocID="{F5EF152B-4C18-4F60-A1E8-BF3D39BCC93D}" presName="parTrans" presStyleLbl="sibTrans2D1" presStyleIdx="2" presStyleCnt="4"/>
      <dgm:spPr/>
      <dgm:t>
        <a:bodyPr/>
        <a:lstStyle/>
        <a:p>
          <a:endParaRPr lang="en-US"/>
        </a:p>
      </dgm:t>
    </dgm:pt>
    <dgm:pt modelId="{0729BB3A-C540-49FB-BAFF-3F747F13770D}" type="pres">
      <dgm:prSet presAssocID="{F5EF152B-4C18-4F60-A1E8-BF3D39BCC93D}" presName="connectorText" presStyleLbl="sibTrans2D1" presStyleIdx="2" presStyleCnt="4"/>
      <dgm:spPr/>
      <dgm:t>
        <a:bodyPr/>
        <a:lstStyle/>
        <a:p>
          <a:endParaRPr lang="en-US"/>
        </a:p>
      </dgm:t>
    </dgm:pt>
    <dgm:pt modelId="{7B38348D-A55A-426B-996B-45558485F9AE}" type="pres">
      <dgm:prSet presAssocID="{A7E293F5-94CE-450C-B6DF-7080D241720A}" presName="node" presStyleLbl="node1" presStyleIdx="2" presStyleCnt="4">
        <dgm:presLayoutVars>
          <dgm:bulletEnabled val="1"/>
        </dgm:presLayoutVars>
      </dgm:prSet>
      <dgm:spPr/>
      <dgm:t>
        <a:bodyPr/>
        <a:lstStyle/>
        <a:p>
          <a:endParaRPr lang="en-US"/>
        </a:p>
      </dgm:t>
    </dgm:pt>
    <dgm:pt modelId="{32912218-70A9-4D3E-9ABB-09395F8F9BAB}" type="pres">
      <dgm:prSet presAssocID="{08C793ED-9CBE-40F7-AA5B-91651AB77CBD}" presName="parTrans" presStyleLbl="sibTrans2D1" presStyleIdx="3" presStyleCnt="4"/>
      <dgm:spPr/>
      <dgm:t>
        <a:bodyPr/>
        <a:lstStyle/>
        <a:p>
          <a:endParaRPr lang="en-US"/>
        </a:p>
      </dgm:t>
    </dgm:pt>
    <dgm:pt modelId="{42EF0477-3C67-43F0-919E-D54E5714360C}" type="pres">
      <dgm:prSet presAssocID="{08C793ED-9CBE-40F7-AA5B-91651AB77CBD}" presName="connectorText" presStyleLbl="sibTrans2D1" presStyleIdx="3" presStyleCnt="4"/>
      <dgm:spPr/>
      <dgm:t>
        <a:bodyPr/>
        <a:lstStyle/>
        <a:p>
          <a:endParaRPr lang="en-US"/>
        </a:p>
      </dgm:t>
    </dgm:pt>
    <dgm:pt modelId="{65F2B6F2-0BCF-4F7F-9D05-983BFB54A5DF}" type="pres">
      <dgm:prSet presAssocID="{965BA229-A430-4CEC-8962-05FDC88E71ED}" presName="node" presStyleLbl="node1" presStyleIdx="3" presStyleCnt="4">
        <dgm:presLayoutVars>
          <dgm:bulletEnabled val="1"/>
        </dgm:presLayoutVars>
      </dgm:prSet>
      <dgm:spPr/>
      <dgm:t>
        <a:bodyPr/>
        <a:lstStyle/>
        <a:p>
          <a:endParaRPr lang="en-US"/>
        </a:p>
      </dgm:t>
    </dgm:pt>
  </dgm:ptLst>
  <dgm:cxnLst>
    <dgm:cxn modelId="{DF25FEFD-05D1-48BC-8176-70C8A15F7F27}" type="presOf" srcId="{9923F10B-67E2-447B-B56D-ACED791DFB0D}" destId="{707E10F3-B846-49A6-B3FE-36DC86231E3B}" srcOrd="0" destOrd="0" presId="urn:microsoft.com/office/officeart/2005/8/layout/radial5"/>
    <dgm:cxn modelId="{866A2049-D7D7-49C1-87CA-35BCF98486C2}" type="presOf" srcId="{F5EF152B-4C18-4F60-A1E8-BF3D39BCC93D}" destId="{0729BB3A-C540-49FB-BAFF-3F747F13770D}" srcOrd="1" destOrd="0" presId="urn:microsoft.com/office/officeart/2005/8/layout/radial5"/>
    <dgm:cxn modelId="{8E3640C3-40A2-4803-89D8-E1509F68B170}" type="presOf" srcId="{46C0223E-32BC-4B4B-A8F5-F2090CF9068E}" destId="{D91BD4DF-70D8-45ED-B684-5D0BEB0A0338}" srcOrd="0" destOrd="0" presId="urn:microsoft.com/office/officeart/2005/8/layout/radial5"/>
    <dgm:cxn modelId="{6C1CE794-94C2-40BA-83B6-0DA94549B12F}" srcId="{C91F874F-691A-48B0-BA13-29EFE07C9167}" destId="{B604D9D0-BF73-407B-8724-C9D0D5997836}" srcOrd="1" destOrd="0" parTransId="{DF4F479A-6E3C-4F61-9719-0AE75203EDEA}" sibTransId="{BC78C8AB-56CF-47BA-A1EE-72CFF1B80B45}"/>
    <dgm:cxn modelId="{C0B14E5C-0E6F-4041-81AD-EBE6FA08889B}" srcId="{C91F874F-691A-48B0-BA13-29EFE07C9167}" destId="{6BE047F6-F312-4004-BA0C-569BF512D6E4}" srcOrd="0" destOrd="0" parTransId="{9923F10B-67E2-447B-B56D-ACED791DFB0D}" sibTransId="{B768F50A-0653-4BE1-B9AC-59021C0E5FD4}"/>
    <dgm:cxn modelId="{180206A6-3EA1-462A-81E0-A1B84561CB8E}" type="presOf" srcId="{9923F10B-67E2-447B-B56D-ACED791DFB0D}" destId="{D34F6A25-9E7B-4A03-A673-4D12322FAE50}" srcOrd="1" destOrd="0" presId="urn:microsoft.com/office/officeart/2005/8/layout/radial5"/>
    <dgm:cxn modelId="{0FE42673-B621-479C-A3FC-DAB8EAD15015}" type="presOf" srcId="{965BA229-A430-4CEC-8962-05FDC88E71ED}" destId="{65F2B6F2-0BCF-4F7F-9D05-983BFB54A5DF}" srcOrd="0" destOrd="0" presId="urn:microsoft.com/office/officeart/2005/8/layout/radial5"/>
    <dgm:cxn modelId="{7C04E019-CD7F-44F2-B170-421C8A1C8D48}" type="presOf" srcId="{C91F874F-691A-48B0-BA13-29EFE07C9167}" destId="{C581A9A3-1CEB-4AFE-9515-3CF16BA57420}" srcOrd="0" destOrd="0" presId="urn:microsoft.com/office/officeart/2005/8/layout/radial5"/>
    <dgm:cxn modelId="{A9EAE44C-85B2-497B-A730-599F1F3980D8}" type="presOf" srcId="{F5EF152B-4C18-4F60-A1E8-BF3D39BCC93D}" destId="{8AFC98C5-EBA1-4E98-99FD-401844C361E6}" srcOrd="0" destOrd="0" presId="urn:microsoft.com/office/officeart/2005/8/layout/radial5"/>
    <dgm:cxn modelId="{37B2716A-2701-4D99-9014-B7C4C6A575F5}" srcId="{C91F874F-691A-48B0-BA13-29EFE07C9167}" destId="{965BA229-A430-4CEC-8962-05FDC88E71ED}" srcOrd="3" destOrd="0" parTransId="{08C793ED-9CBE-40F7-AA5B-91651AB77CBD}" sibTransId="{2D48EEDA-493B-4DE9-8FE7-63465DBA7D92}"/>
    <dgm:cxn modelId="{5D78FD43-0E5F-45CA-95CD-BF76194DD2D0}" srcId="{46C0223E-32BC-4B4B-A8F5-F2090CF9068E}" destId="{C91F874F-691A-48B0-BA13-29EFE07C9167}" srcOrd="0" destOrd="0" parTransId="{A72EB016-F6BB-46DD-B740-A11997BEB47F}" sibTransId="{9490013E-3D22-4FF5-A3E5-FA34C4E2F47C}"/>
    <dgm:cxn modelId="{111EF3E9-2BFC-4949-AD67-50B9B4594651}" type="presOf" srcId="{08C793ED-9CBE-40F7-AA5B-91651AB77CBD}" destId="{32912218-70A9-4D3E-9ABB-09395F8F9BAB}" srcOrd="0" destOrd="0" presId="urn:microsoft.com/office/officeart/2005/8/layout/radial5"/>
    <dgm:cxn modelId="{E0231EC6-C29B-401F-BAF7-415A4E596DE2}" type="presOf" srcId="{DF4F479A-6E3C-4F61-9719-0AE75203EDEA}" destId="{CD17F12B-0203-42AD-9AF0-BDF335DA77D0}" srcOrd="1" destOrd="0" presId="urn:microsoft.com/office/officeart/2005/8/layout/radial5"/>
    <dgm:cxn modelId="{A0452A86-5B14-46B4-BDB3-BB50A64B6A80}" type="presOf" srcId="{6BE047F6-F312-4004-BA0C-569BF512D6E4}" destId="{695B5B85-7B44-4590-923A-BCF69A47BF01}" srcOrd="0" destOrd="0" presId="urn:microsoft.com/office/officeart/2005/8/layout/radial5"/>
    <dgm:cxn modelId="{EC09CE15-FC82-41BC-9FAC-48BE02ABE8CC}" type="presOf" srcId="{DF4F479A-6E3C-4F61-9719-0AE75203EDEA}" destId="{6DD7DE35-0669-422C-9239-5AEE483338F8}" srcOrd="0" destOrd="0" presId="urn:microsoft.com/office/officeart/2005/8/layout/radial5"/>
    <dgm:cxn modelId="{DE7C7EC2-210C-4EE2-A585-EB856C2508F4}" srcId="{C91F874F-691A-48B0-BA13-29EFE07C9167}" destId="{A7E293F5-94CE-450C-B6DF-7080D241720A}" srcOrd="2" destOrd="0" parTransId="{F5EF152B-4C18-4F60-A1E8-BF3D39BCC93D}" sibTransId="{D0CC3747-1054-4430-8CB4-E7666DF1A62A}"/>
    <dgm:cxn modelId="{32587D25-5939-4B2E-B446-76223887C31E}" type="presOf" srcId="{A7E293F5-94CE-450C-B6DF-7080D241720A}" destId="{7B38348D-A55A-426B-996B-45558485F9AE}" srcOrd="0" destOrd="0" presId="urn:microsoft.com/office/officeart/2005/8/layout/radial5"/>
    <dgm:cxn modelId="{12E09CCA-F3CC-48FA-A5A3-7F9202F390C0}" type="presOf" srcId="{B604D9D0-BF73-407B-8724-C9D0D5997836}" destId="{8EDE7123-4F69-48A1-85B3-2DDC234E5338}" srcOrd="0" destOrd="0" presId="urn:microsoft.com/office/officeart/2005/8/layout/radial5"/>
    <dgm:cxn modelId="{14A25395-45D0-44BC-A28A-0FC390D64503}" type="presOf" srcId="{08C793ED-9CBE-40F7-AA5B-91651AB77CBD}" destId="{42EF0477-3C67-43F0-919E-D54E5714360C}" srcOrd="1" destOrd="0" presId="urn:microsoft.com/office/officeart/2005/8/layout/radial5"/>
    <dgm:cxn modelId="{2892AFFF-C272-4554-8E13-C72E607AD7AE}" type="presParOf" srcId="{D91BD4DF-70D8-45ED-B684-5D0BEB0A0338}" destId="{C581A9A3-1CEB-4AFE-9515-3CF16BA57420}" srcOrd="0" destOrd="0" presId="urn:microsoft.com/office/officeart/2005/8/layout/radial5"/>
    <dgm:cxn modelId="{E0A5CCF3-EC86-4088-BF38-A6C8D23ADA3D}" type="presParOf" srcId="{D91BD4DF-70D8-45ED-B684-5D0BEB0A0338}" destId="{707E10F3-B846-49A6-B3FE-36DC86231E3B}" srcOrd="1" destOrd="0" presId="urn:microsoft.com/office/officeart/2005/8/layout/radial5"/>
    <dgm:cxn modelId="{76A7E9CB-3226-492C-AA87-4AADBD79574F}" type="presParOf" srcId="{707E10F3-B846-49A6-B3FE-36DC86231E3B}" destId="{D34F6A25-9E7B-4A03-A673-4D12322FAE50}" srcOrd="0" destOrd="0" presId="urn:microsoft.com/office/officeart/2005/8/layout/radial5"/>
    <dgm:cxn modelId="{97A58DB3-F99A-45E4-A2EF-9D0DBC1E8B22}" type="presParOf" srcId="{D91BD4DF-70D8-45ED-B684-5D0BEB0A0338}" destId="{695B5B85-7B44-4590-923A-BCF69A47BF01}" srcOrd="2" destOrd="0" presId="urn:microsoft.com/office/officeart/2005/8/layout/radial5"/>
    <dgm:cxn modelId="{3711ED89-0B57-43F2-9C8B-EDCA0C6F7DF2}" type="presParOf" srcId="{D91BD4DF-70D8-45ED-B684-5D0BEB0A0338}" destId="{6DD7DE35-0669-422C-9239-5AEE483338F8}" srcOrd="3" destOrd="0" presId="urn:microsoft.com/office/officeart/2005/8/layout/radial5"/>
    <dgm:cxn modelId="{CDACE037-49FE-4223-8BAA-75AB4DCC6533}" type="presParOf" srcId="{6DD7DE35-0669-422C-9239-5AEE483338F8}" destId="{CD17F12B-0203-42AD-9AF0-BDF335DA77D0}" srcOrd="0" destOrd="0" presId="urn:microsoft.com/office/officeart/2005/8/layout/radial5"/>
    <dgm:cxn modelId="{25D36ABC-F512-436A-8556-2B7193851D11}" type="presParOf" srcId="{D91BD4DF-70D8-45ED-B684-5D0BEB0A0338}" destId="{8EDE7123-4F69-48A1-85B3-2DDC234E5338}" srcOrd="4" destOrd="0" presId="urn:microsoft.com/office/officeart/2005/8/layout/radial5"/>
    <dgm:cxn modelId="{C90E2B8E-0EE2-46F3-8D61-387F12A5B667}" type="presParOf" srcId="{D91BD4DF-70D8-45ED-B684-5D0BEB0A0338}" destId="{8AFC98C5-EBA1-4E98-99FD-401844C361E6}" srcOrd="5" destOrd="0" presId="urn:microsoft.com/office/officeart/2005/8/layout/radial5"/>
    <dgm:cxn modelId="{900C8C28-5C1A-4A4A-9F94-D56346C70944}" type="presParOf" srcId="{8AFC98C5-EBA1-4E98-99FD-401844C361E6}" destId="{0729BB3A-C540-49FB-BAFF-3F747F13770D}" srcOrd="0" destOrd="0" presId="urn:microsoft.com/office/officeart/2005/8/layout/radial5"/>
    <dgm:cxn modelId="{46CD144F-C90E-48BD-8116-2790EB72B7CA}" type="presParOf" srcId="{D91BD4DF-70D8-45ED-B684-5D0BEB0A0338}" destId="{7B38348D-A55A-426B-996B-45558485F9AE}" srcOrd="6" destOrd="0" presId="urn:microsoft.com/office/officeart/2005/8/layout/radial5"/>
    <dgm:cxn modelId="{70D37F3B-7F76-4966-BA73-5F2EF90938B6}" type="presParOf" srcId="{D91BD4DF-70D8-45ED-B684-5D0BEB0A0338}" destId="{32912218-70A9-4D3E-9ABB-09395F8F9BAB}" srcOrd="7" destOrd="0" presId="urn:microsoft.com/office/officeart/2005/8/layout/radial5"/>
    <dgm:cxn modelId="{94548FE0-AB1F-4006-AEF9-8BD20A3F7951}" type="presParOf" srcId="{32912218-70A9-4D3E-9ABB-09395F8F9BAB}" destId="{42EF0477-3C67-43F0-919E-D54E5714360C}" srcOrd="0" destOrd="0" presId="urn:microsoft.com/office/officeart/2005/8/layout/radial5"/>
    <dgm:cxn modelId="{DC2A34EF-60C1-4896-832D-542EB5CE8C89}" type="presParOf" srcId="{D91BD4DF-70D8-45ED-B684-5D0BEB0A0338}" destId="{65F2B6F2-0BCF-4F7F-9D05-983BFB54A5DF}"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C6C0F9-B681-4BD3-BD04-C82B2D656F8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3E195E03-518C-49B9-B824-C82753BD8921}">
      <dgm:prSet phldrT="[Text]" custT="1"/>
      <dgm:spPr/>
      <dgm:t>
        <a:bodyPr/>
        <a:lstStyle/>
        <a:p>
          <a:pPr rtl="0"/>
          <a:r>
            <a:rPr lang="sr-Latn-CS" sz="2000" b="1" u="sng" dirty="0" smtClean="0">
              <a:solidFill>
                <a:srgbClr val="FFFF00"/>
              </a:solidFill>
              <a:latin typeface="Times New Roman" pitchFamily="18" charset="0"/>
              <a:cs typeface="Times New Roman" pitchFamily="18" charset="0"/>
            </a:rPr>
            <a:t>Nursery and care </a:t>
          </a:r>
          <a:r>
            <a:rPr lang="en-GB" sz="2000" b="1" dirty="0" smtClean="0">
              <a:solidFill>
                <a:srgbClr val="FFFF00"/>
              </a:solidFill>
              <a:latin typeface="Times New Roman" pitchFamily="18" charset="0"/>
              <a:cs typeface="Times New Roman" pitchFamily="18" charset="0"/>
            </a:rPr>
            <a:t>from 6 months or</a:t>
          </a:r>
          <a:r>
            <a:rPr lang="sr-Latn-RS" sz="2000" b="1" dirty="0" smtClean="0">
              <a:solidFill>
                <a:srgbClr val="FFFF00"/>
              </a:solidFill>
              <a:latin typeface="Times New Roman" pitchFamily="18" charset="0"/>
              <a:cs typeface="Times New Roman" pitchFamily="18" charset="0"/>
            </a:rPr>
            <a:t> </a:t>
          </a:r>
          <a:r>
            <a:rPr lang="sr-Latn-CS" sz="2000" b="1" dirty="0" smtClean="0">
              <a:solidFill>
                <a:srgbClr val="FFFF00"/>
              </a:solidFill>
              <a:latin typeface="Times New Roman" pitchFamily="18" charset="0"/>
              <a:cs typeface="Times New Roman" pitchFamily="18" charset="0"/>
            </a:rPr>
            <a:t>1 </a:t>
          </a:r>
          <a:r>
            <a:rPr lang="en-GB" sz="2000" b="1" dirty="0" smtClean="0">
              <a:solidFill>
                <a:srgbClr val="FFFF00"/>
              </a:solidFill>
              <a:latin typeface="Times New Roman" pitchFamily="18" charset="0"/>
              <a:cs typeface="Times New Roman" pitchFamily="18" charset="0"/>
            </a:rPr>
            <a:t>year </a:t>
          </a:r>
          <a:r>
            <a:rPr lang="sr-Latn-CS" sz="2000" b="1" dirty="0" smtClean="0">
              <a:solidFill>
                <a:srgbClr val="FFFF00"/>
              </a:solidFill>
              <a:latin typeface="Times New Roman" pitchFamily="18" charset="0"/>
              <a:cs typeface="Times New Roman" pitchFamily="18" charset="0"/>
            </a:rPr>
            <a:t>to 3 years.</a:t>
          </a:r>
          <a:r>
            <a:rPr lang="en-GB" sz="2000" b="1" dirty="0" smtClean="0">
              <a:solidFill>
                <a:srgbClr val="FFFF00"/>
              </a:solidFill>
              <a:latin typeface="Times New Roman" pitchFamily="18" charset="0"/>
              <a:cs typeface="Times New Roman" pitchFamily="18" charset="0"/>
            </a:rPr>
            <a:t> </a:t>
          </a:r>
          <a:r>
            <a:rPr lang="sr-Latn-RS" sz="2000" b="1" dirty="0" smtClean="0">
              <a:solidFill>
                <a:srgbClr val="FFFF00"/>
              </a:solidFill>
              <a:latin typeface="Times New Roman" pitchFamily="18" charset="0"/>
              <a:cs typeface="Times New Roman" pitchFamily="18" charset="0"/>
            </a:rPr>
            <a:t>Child</a:t>
          </a:r>
          <a:r>
            <a:rPr lang="en-GB" sz="2000" b="1" dirty="0" err="1" smtClean="0">
              <a:solidFill>
                <a:srgbClr val="FFFF00"/>
              </a:solidFill>
              <a:latin typeface="Times New Roman" pitchFamily="18" charset="0"/>
              <a:cs typeface="Times New Roman" pitchFamily="18" charset="0"/>
            </a:rPr>
            <a:t>ren</a:t>
          </a:r>
          <a:r>
            <a:rPr lang="en-GB" sz="2000" b="1" dirty="0" smtClean="0">
              <a:solidFill>
                <a:srgbClr val="FFFF00"/>
              </a:solidFill>
              <a:latin typeface="Times New Roman" pitchFamily="18" charset="0"/>
              <a:cs typeface="Times New Roman" pitchFamily="18" charset="0"/>
            </a:rPr>
            <a:t> are in the system of preschool education.</a:t>
          </a:r>
          <a:r>
            <a:rPr lang="sr-Latn-RS" sz="2000" b="1" dirty="0" smtClean="0">
              <a:solidFill>
                <a:srgbClr val="FFFF00"/>
              </a:solidFill>
              <a:latin typeface="Times New Roman" pitchFamily="18" charset="0"/>
              <a:cs typeface="Times New Roman" pitchFamily="18" charset="0"/>
            </a:rPr>
            <a:t> </a:t>
          </a:r>
          <a:endParaRPr lang="en-GB" sz="2000" b="1" dirty="0" smtClean="0">
            <a:solidFill>
              <a:srgbClr val="FFFF00"/>
            </a:solidFill>
            <a:latin typeface="Times New Roman" pitchFamily="18" charset="0"/>
            <a:cs typeface="Times New Roman" pitchFamily="18" charset="0"/>
          </a:endParaRPr>
        </a:p>
        <a:p>
          <a:pPr rtl="0"/>
          <a:r>
            <a:rPr lang="sr-Latn-RS" sz="2000" b="1" dirty="0" smtClean="0">
              <a:solidFill>
                <a:srgbClr val="FFFF00"/>
              </a:solidFill>
              <a:latin typeface="Times New Roman" pitchFamily="18" charset="0"/>
              <a:cs typeface="Times New Roman" pitchFamily="18" charset="0"/>
            </a:rPr>
            <a:t>IT IS NO COMPULSOR</a:t>
          </a:r>
          <a:r>
            <a:rPr lang="en-GB" sz="2000" b="1" dirty="0" smtClean="0">
              <a:solidFill>
                <a:srgbClr val="FFFF00"/>
              </a:solidFill>
              <a:latin typeface="Times New Roman" pitchFamily="18" charset="0"/>
              <a:cs typeface="Times New Roman" pitchFamily="18" charset="0"/>
            </a:rPr>
            <a:t>Y</a:t>
          </a:r>
          <a:endParaRPr lang="en-US" sz="2000" dirty="0"/>
        </a:p>
      </dgm:t>
    </dgm:pt>
    <dgm:pt modelId="{72547307-6C10-4FED-BDB6-089792C9CDAA}" type="parTrans" cxnId="{D810645A-5C62-442A-AF31-9622E17AA383}">
      <dgm:prSet/>
      <dgm:spPr/>
      <dgm:t>
        <a:bodyPr/>
        <a:lstStyle/>
        <a:p>
          <a:endParaRPr lang="en-US"/>
        </a:p>
      </dgm:t>
    </dgm:pt>
    <dgm:pt modelId="{4742642F-0053-44E1-A97C-B5CCE7CA1368}" type="sibTrans" cxnId="{D810645A-5C62-442A-AF31-9622E17AA383}">
      <dgm:prSet/>
      <dgm:spPr/>
      <dgm:t>
        <a:bodyPr/>
        <a:lstStyle/>
        <a:p>
          <a:endParaRPr lang="en-US"/>
        </a:p>
      </dgm:t>
    </dgm:pt>
    <dgm:pt modelId="{8A110D73-63BB-4B09-9D7E-1047B95B45A9}">
      <dgm:prSet phldrT="[Text]" custT="1"/>
      <dgm:spPr/>
      <dgm:t>
        <a:bodyPr/>
        <a:lstStyle/>
        <a:p>
          <a:r>
            <a:rPr lang="en-GB" sz="2000" b="1" u="sng" dirty="0" smtClean="0">
              <a:solidFill>
                <a:srgbClr val="C00000"/>
              </a:solidFill>
              <a:latin typeface="Times New Roman" pitchFamily="18" charset="0"/>
              <a:cs typeface="Times New Roman" pitchFamily="18" charset="0"/>
            </a:rPr>
            <a:t>Preschool educational programme for children from 3 to </a:t>
          </a:r>
          <a:r>
            <a:rPr lang="sr-Latn-RS" sz="2000" b="1" u="sng" dirty="0" smtClean="0">
              <a:solidFill>
                <a:srgbClr val="C00000"/>
              </a:solidFill>
              <a:latin typeface="Times New Roman" pitchFamily="18" charset="0"/>
              <a:cs typeface="Times New Roman" pitchFamily="18" charset="0"/>
            </a:rPr>
            <a:t>6</a:t>
          </a:r>
          <a:r>
            <a:rPr lang="en-GB" sz="2000" b="1" dirty="0" smtClean="0">
              <a:solidFill>
                <a:srgbClr val="C00000"/>
              </a:solidFill>
              <a:latin typeface="Times New Roman" pitchFamily="18" charset="0"/>
              <a:cs typeface="Times New Roman" pitchFamily="18" charset="0"/>
            </a:rPr>
            <a:t> (2</a:t>
          </a:r>
          <a:r>
            <a:rPr lang="sr-Latn-RS" sz="2000" b="1" dirty="0" smtClean="0">
              <a:solidFill>
                <a:srgbClr val="C00000"/>
              </a:solidFill>
              <a:latin typeface="Times New Roman" pitchFamily="18" charset="0"/>
              <a:cs typeface="Times New Roman" pitchFamily="18" charset="0"/>
            </a:rPr>
            <a:t>,</a:t>
          </a:r>
          <a:r>
            <a:rPr lang="en-GB" sz="2000" b="1" dirty="0" smtClean="0">
              <a:solidFill>
                <a:srgbClr val="C00000"/>
              </a:solidFill>
              <a:latin typeface="Times New Roman" pitchFamily="18" charset="0"/>
              <a:cs typeface="Times New Roman" pitchFamily="18" charset="0"/>
            </a:rPr>
            <a:t>6 to 5</a:t>
          </a:r>
          <a:r>
            <a:rPr lang="sr-Latn-RS" sz="2000" b="1" dirty="0" smtClean="0">
              <a:solidFill>
                <a:srgbClr val="C00000"/>
              </a:solidFill>
              <a:latin typeface="Times New Roman" pitchFamily="18" charset="0"/>
              <a:cs typeface="Times New Roman" pitchFamily="18" charset="0"/>
            </a:rPr>
            <a:t>,</a:t>
          </a:r>
          <a:r>
            <a:rPr lang="en-GB" sz="2000" b="1" dirty="0" smtClean="0">
              <a:solidFill>
                <a:srgbClr val="C00000"/>
              </a:solidFill>
              <a:latin typeface="Times New Roman" pitchFamily="18" charset="0"/>
              <a:cs typeface="Times New Roman" pitchFamily="18" charset="0"/>
            </a:rPr>
            <a:t>6). Children are in the system of preschool education. </a:t>
          </a:r>
        </a:p>
        <a:p>
          <a:r>
            <a:rPr lang="en-GB" sz="2000" b="1" dirty="0" smtClean="0">
              <a:solidFill>
                <a:srgbClr val="C00000"/>
              </a:solidFill>
              <a:latin typeface="Times New Roman" pitchFamily="18" charset="0"/>
              <a:cs typeface="Times New Roman" pitchFamily="18" charset="0"/>
            </a:rPr>
            <a:t>IT IS NO COMPULSORY</a:t>
          </a:r>
          <a:endParaRPr lang="en-US" sz="2000" dirty="0"/>
        </a:p>
      </dgm:t>
    </dgm:pt>
    <dgm:pt modelId="{EA2C452B-2AC2-46DA-B959-167B26BFFA02}" type="parTrans" cxnId="{79402588-E727-4D4F-8456-34F8F7E2DCE6}">
      <dgm:prSet/>
      <dgm:spPr/>
      <dgm:t>
        <a:bodyPr/>
        <a:lstStyle/>
        <a:p>
          <a:endParaRPr lang="en-US"/>
        </a:p>
      </dgm:t>
    </dgm:pt>
    <dgm:pt modelId="{5BA6D49E-A554-4A7F-9A85-D0094487CDFC}" type="sibTrans" cxnId="{79402588-E727-4D4F-8456-34F8F7E2DCE6}">
      <dgm:prSet/>
      <dgm:spPr/>
      <dgm:t>
        <a:bodyPr/>
        <a:lstStyle/>
        <a:p>
          <a:endParaRPr lang="en-US"/>
        </a:p>
      </dgm:t>
    </dgm:pt>
    <dgm:pt modelId="{2D731920-65A8-43D1-93ED-5834BCC3B63A}">
      <dgm:prSet phldrT="[Text]" custT="1"/>
      <dgm:spPr/>
      <dgm:t>
        <a:bodyPr/>
        <a:lstStyle/>
        <a:p>
          <a:r>
            <a:rPr lang="en-GB" sz="2000" b="1" u="sng" dirty="0" smtClean="0">
              <a:solidFill>
                <a:srgbClr val="FFFF00"/>
              </a:solidFill>
              <a:latin typeface="Times New Roman" pitchFamily="18" charset="0"/>
              <a:cs typeface="Times New Roman" pitchFamily="18" charset="0"/>
            </a:rPr>
            <a:t>Pre-primary programme </a:t>
          </a:r>
          <a:r>
            <a:rPr lang="en-GB" sz="2000" b="1" dirty="0" smtClean="0">
              <a:solidFill>
                <a:srgbClr val="FFFF00"/>
              </a:solidFill>
              <a:latin typeface="Times New Roman" pitchFamily="18" charset="0"/>
              <a:cs typeface="Times New Roman" pitchFamily="18" charset="0"/>
            </a:rPr>
            <a:t>for children from </a:t>
          </a:r>
          <a:r>
            <a:rPr lang="sr-Latn-RS" sz="2000" b="1" dirty="0" smtClean="0">
              <a:solidFill>
                <a:srgbClr val="FFFF00"/>
              </a:solidFill>
              <a:latin typeface="Times New Roman" pitchFamily="18" charset="0"/>
              <a:cs typeface="Times New Roman" pitchFamily="18" charset="0"/>
            </a:rPr>
            <a:t>6</a:t>
          </a:r>
          <a:r>
            <a:rPr lang="en-GB" sz="2000" b="1" dirty="0" smtClean="0">
              <a:solidFill>
                <a:srgbClr val="FFFF00"/>
              </a:solidFill>
              <a:latin typeface="Times New Roman" pitchFamily="18" charset="0"/>
              <a:cs typeface="Times New Roman" pitchFamily="18" charset="0"/>
            </a:rPr>
            <a:t> to </a:t>
          </a:r>
          <a:r>
            <a:rPr lang="sr-Latn-RS" sz="2000" b="1" dirty="0" smtClean="0">
              <a:solidFill>
                <a:srgbClr val="FFFF00"/>
              </a:solidFill>
              <a:latin typeface="Times New Roman" pitchFamily="18" charset="0"/>
              <a:cs typeface="Times New Roman" pitchFamily="18" charset="0"/>
            </a:rPr>
            <a:t>7</a:t>
          </a:r>
          <a:r>
            <a:rPr lang="en-GB" sz="2000" b="1" dirty="0" smtClean="0">
              <a:solidFill>
                <a:srgbClr val="FFFF00"/>
              </a:solidFill>
              <a:latin typeface="Times New Roman" pitchFamily="18" charset="0"/>
              <a:cs typeface="Times New Roman" pitchFamily="18" charset="0"/>
            </a:rPr>
            <a:t> (5</a:t>
          </a:r>
          <a:r>
            <a:rPr lang="sr-Latn-RS" sz="2000" b="1" dirty="0" smtClean="0">
              <a:solidFill>
                <a:srgbClr val="FFFF00"/>
              </a:solidFill>
              <a:latin typeface="Times New Roman" pitchFamily="18" charset="0"/>
              <a:cs typeface="Times New Roman" pitchFamily="18" charset="0"/>
            </a:rPr>
            <a:t>,</a:t>
          </a:r>
          <a:r>
            <a:rPr lang="en-GB" sz="2000" b="1" dirty="0" smtClean="0">
              <a:solidFill>
                <a:srgbClr val="FFFF00"/>
              </a:solidFill>
              <a:latin typeface="Times New Roman" pitchFamily="18" charset="0"/>
              <a:cs typeface="Times New Roman" pitchFamily="18" charset="0"/>
            </a:rPr>
            <a:t>6 to 6</a:t>
          </a:r>
          <a:r>
            <a:rPr lang="sr-Latn-RS" sz="2000" b="1" dirty="0" smtClean="0">
              <a:solidFill>
                <a:srgbClr val="FFFF00"/>
              </a:solidFill>
              <a:latin typeface="Times New Roman" pitchFamily="18" charset="0"/>
              <a:cs typeface="Times New Roman" pitchFamily="18" charset="0"/>
            </a:rPr>
            <a:t>,</a:t>
          </a:r>
          <a:r>
            <a:rPr lang="en-GB" sz="2000" b="1" dirty="0" smtClean="0">
              <a:solidFill>
                <a:srgbClr val="FFFF00"/>
              </a:solidFill>
              <a:latin typeface="Times New Roman" pitchFamily="18" charset="0"/>
              <a:cs typeface="Times New Roman" pitchFamily="18" charset="0"/>
            </a:rPr>
            <a:t>6) as a preparation for school . </a:t>
          </a:r>
        </a:p>
        <a:p>
          <a:r>
            <a:rPr lang="en-GB" sz="2000" b="1" u="none" dirty="0" smtClean="0">
              <a:solidFill>
                <a:srgbClr val="FFFF00"/>
              </a:solidFill>
              <a:latin typeface="Times New Roman" pitchFamily="18" charset="0"/>
              <a:cs typeface="Times New Roman" pitchFamily="18" charset="0"/>
            </a:rPr>
            <a:t>IT IS COMPULS</a:t>
          </a:r>
          <a:r>
            <a:rPr lang="sr-Latn-RS" sz="2000" b="1" u="none" dirty="0" smtClean="0">
              <a:solidFill>
                <a:srgbClr val="FFFF00"/>
              </a:solidFill>
              <a:latin typeface="Times New Roman" pitchFamily="18" charset="0"/>
              <a:cs typeface="Times New Roman" pitchFamily="18" charset="0"/>
            </a:rPr>
            <a:t>O</a:t>
          </a:r>
          <a:r>
            <a:rPr lang="en-GB" sz="2000" b="1" u="none" dirty="0" smtClean="0">
              <a:solidFill>
                <a:srgbClr val="FFFF00"/>
              </a:solidFill>
              <a:latin typeface="Times New Roman" pitchFamily="18" charset="0"/>
              <a:cs typeface="Times New Roman" pitchFamily="18" charset="0"/>
            </a:rPr>
            <a:t>RY BY LAW.</a:t>
          </a:r>
          <a:endParaRPr lang="en-US" sz="2000" u="none" dirty="0"/>
        </a:p>
      </dgm:t>
    </dgm:pt>
    <dgm:pt modelId="{6A245E1B-955D-4595-9BA3-A0DA0B5AE266}" type="parTrans" cxnId="{058A7869-F145-41F8-8941-F8F04BCB4F38}">
      <dgm:prSet/>
      <dgm:spPr/>
      <dgm:t>
        <a:bodyPr/>
        <a:lstStyle/>
        <a:p>
          <a:endParaRPr lang="en-US"/>
        </a:p>
      </dgm:t>
    </dgm:pt>
    <dgm:pt modelId="{CE67327E-D803-47AF-95FC-7807AE473AD9}" type="sibTrans" cxnId="{058A7869-F145-41F8-8941-F8F04BCB4F38}">
      <dgm:prSet/>
      <dgm:spPr/>
      <dgm:t>
        <a:bodyPr/>
        <a:lstStyle/>
        <a:p>
          <a:endParaRPr lang="en-US"/>
        </a:p>
      </dgm:t>
    </dgm:pt>
    <dgm:pt modelId="{00614A10-35B1-44E7-9855-32E903E76D71}" type="pres">
      <dgm:prSet presAssocID="{9BC6C0F9-B681-4BD3-BD04-C82B2D656F86}" presName="outerComposite" presStyleCnt="0">
        <dgm:presLayoutVars>
          <dgm:chMax val="5"/>
          <dgm:dir/>
          <dgm:resizeHandles val="exact"/>
        </dgm:presLayoutVars>
      </dgm:prSet>
      <dgm:spPr/>
      <dgm:t>
        <a:bodyPr/>
        <a:lstStyle/>
        <a:p>
          <a:endParaRPr lang="en-US"/>
        </a:p>
      </dgm:t>
    </dgm:pt>
    <dgm:pt modelId="{54642A08-095D-461C-923B-C6492C92B42E}" type="pres">
      <dgm:prSet presAssocID="{9BC6C0F9-B681-4BD3-BD04-C82B2D656F86}" presName="dummyMaxCanvas" presStyleCnt="0">
        <dgm:presLayoutVars/>
      </dgm:prSet>
      <dgm:spPr/>
    </dgm:pt>
    <dgm:pt modelId="{71B5083E-A583-400C-83E4-682C454A9AC2}" type="pres">
      <dgm:prSet presAssocID="{9BC6C0F9-B681-4BD3-BD04-C82B2D656F86}" presName="ThreeNodes_1" presStyleLbl="node1" presStyleIdx="0" presStyleCnt="3" custScaleX="85587" custScaleY="95716" custLinFactNeighborX="-3994" custLinFactNeighborY="-148">
        <dgm:presLayoutVars>
          <dgm:bulletEnabled val="1"/>
        </dgm:presLayoutVars>
      </dgm:prSet>
      <dgm:spPr/>
      <dgm:t>
        <a:bodyPr/>
        <a:lstStyle/>
        <a:p>
          <a:endParaRPr lang="en-US"/>
        </a:p>
      </dgm:t>
    </dgm:pt>
    <dgm:pt modelId="{C60228EE-1651-4E69-99DB-50D64CACDE67}" type="pres">
      <dgm:prSet presAssocID="{9BC6C0F9-B681-4BD3-BD04-C82B2D656F86}" presName="ThreeNodes_2" presStyleLbl="node1" presStyleIdx="1" presStyleCnt="3" custScaleX="90587" custScaleY="94450" custLinFactNeighborX="-1857" custLinFactNeighborY="-1981">
        <dgm:presLayoutVars>
          <dgm:bulletEnabled val="1"/>
        </dgm:presLayoutVars>
      </dgm:prSet>
      <dgm:spPr/>
      <dgm:t>
        <a:bodyPr/>
        <a:lstStyle/>
        <a:p>
          <a:endParaRPr lang="en-US"/>
        </a:p>
      </dgm:t>
    </dgm:pt>
    <dgm:pt modelId="{6A14919E-4BFE-4759-8064-B48D6EE9A557}" type="pres">
      <dgm:prSet presAssocID="{9BC6C0F9-B681-4BD3-BD04-C82B2D656F86}" presName="ThreeNodes_3" presStyleLbl="node1" presStyleIdx="2" presStyleCnt="3" custScaleX="95411" custScaleY="69878">
        <dgm:presLayoutVars>
          <dgm:bulletEnabled val="1"/>
        </dgm:presLayoutVars>
      </dgm:prSet>
      <dgm:spPr/>
      <dgm:t>
        <a:bodyPr/>
        <a:lstStyle/>
        <a:p>
          <a:endParaRPr lang="en-US"/>
        </a:p>
      </dgm:t>
    </dgm:pt>
    <dgm:pt modelId="{95B73674-AF0D-4D2B-AEA0-A2A34B5DCC5B}" type="pres">
      <dgm:prSet presAssocID="{9BC6C0F9-B681-4BD3-BD04-C82B2D656F86}" presName="ThreeConn_1-2" presStyleLbl="fgAccFollowNode1" presStyleIdx="0" presStyleCnt="2" custLinFactNeighborX="-83267" custLinFactNeighborY="-5470">
        <dgm:presLayoutVars>
          <dgm:bulletEnabled val="1"/>
        </dgm:presLayoutVars>
      </dgm:prSet>
      <dgm:spPr/>
      <dgm:t>
        <a:bodyPr/>
        <a:lstStyle/>
        <a:p>
          <a:endParaRPr lang="en-US"/>
        </a:p>
      </dgm:t>
    </dgm:pt>
    <dgm:pt modelId="{B0B2E2D1-7EA4-4651-8C11-1FE45B93038D}" type="pres">
      <dgm:prSet presAssocID="{9BC6C0F9-B681-4BD3-BD04-C82B2D656F86}" presName="ThreeConn_2-3" presStyleLbl="fgAccFollowNode1" presStyleIdx="1" presStyleCnt="2" custLinFactNeighborX="-47758" custLinFactNeighborY="16881">
        <dgm:presLayoutVars>
          <dgm:bulletEnabled val="1"/>
        </dgm:presLayoutVars>
      </dgm:prSet>
      <dgm:spPr/>
      <dgm:t>
        <a:bodyPr/>
        <a:lstStyle/>
        <a:p>
          <a:endParaRPr lang="en-US"/>
        </a:p>
      </dgm:t>
    </dgm:pt>
    <dgm:pt modelId="{08DC639A-7127-4F79-BD62-261F9A25613F}" type="pres">
      <dgm:prSet presAssocID="{9BC6C0F9-B681-4BD3-BD04-C82B2D656F86}" presName="ThreeNodes_1_text" presStyleLbl="node1" presStyleIdx="2" presStyleCnt="3">
        <dgm:presLayoutVars>
          <dgm:bulletEnabled val="1"/>
        </dgm:presLayoutVars>
      </dgm:prSet>
      <dgm:spPr/>
      <dgm:t>
        <a:bodyPr/>
        <a:lstStyle/>
        <a:p>
          <a:endParaRPr lang="en-US"/>
        </a:p>
      </dgm:t>
    </dgm:pt>
    <dgm:pt modelId="{C12731B4-6F51-4FE8-BF6E-412AA901FE9C}" type="pres">
      <dgm:prSet presAssocID="{9BC6C0F9-B681-4BD3-BD04-C82B2D656F86}" presName="ThreeNodes_2_text" presStyleLbl="node1" presStyleIdx="2" presStyleCnt="3">
        <dgm:presLayoutVars>
          <dgm:bulletEnabled val="1"/>
        </dgm:presLayoutVars>
      </dgm:prSet>
      <dgm:spPr/>
      <dgm:t>
        <a:bodyPr/>
        <a:lstStyle/>
        <a:p>
          <a:endParaRPr lang="en-US"/>
        </a:p>
      </dgm:t>
    </dgm:pt>
    <dgm:pt modelId="{80FE3A03-52B1-4A70-A4DE-0547E2356250}" type="pres">
      <dgm:prSet presAssocID="{9BC6C0F9-B681-4BD3-BD04-C82B2D656F86}" presName="ThreeNodes_3_text" presStyleLbl="node1" presStyleIdx="2" presStyleCnt="3">
        <dgm:presLayoutVars>
          <dgm:bulletEnabled val="1"/>
        </dgm:presLayoutVars>
      </dgm:prSet>
      <dgm:spPr/>
      <dgm:t>
        <a:bodyPr/>
        <a:lstStyle/>
        <a:p>
          <a:endParaRPr lang="en-US"/>
        </a:p>
      </dgm:t>
    </dgm:pt>
  </dgm:ptLst>
  <dgm:cxnLst>
    <dgm:cxn modelId="{66ED826D-88B5-4797-A8E8-98E61DB7B792}" type="presOf" srcId="{3E195E03-518C-49B9-B824-C82753BD8921}" destId="{08DC639A-7127-4F79-BD62-261F9A25613F}" srcOrd="1" destOrd="0" presId="urn:microsoft.com/office/officeart/2005/8/layout/vProcess5"/>
    <dgm:cxn modelId="{92AF3139-B086-4ADD-87FD-AAE4A50E82D1}" type="presOf" srcId="{4742642F-0053-44E1-A97C-B5CCE7CA1368}" destId="{95B73674-AF0D-4D2B-AEA0-A2A34B5DCC5B}" srcOrd="0" destOrd="0" presId="urn:microsoft.com/office/officeart/2005/8/layout/vProcess5"/>
    <dgm:cxn modelId="{6DCA011B-B855-4AA5-A87A-5613588EDADE}" type="presOf" srcId="{9BC6C0F9-B681-4BD3-BD04-C82B2D656F86}" destId="{00614A10-35B1-44E7-9855-32E903E76D71}" srcOrd="0" destOrd="0" presId="urn:microsoft.com/office/officeart/2005/8/layout/vProcess5"/>
    <dgm:cxn modelId="{3C2847F5-DEDD-4BC1-85F7-69DCE68B2C90}" type="presOf" srcId="{3E195E03-518C-49B9-B824-C82753BD8921}" destId="{71B5083E-A583-400C-83E4-682C454A9AC2}" srcOrd="0" destOrd="0" presId="urn:microsoft.com/office/officeart/2005/8/layout/vProcess5"/>
    <dgm:cxn modelId="{D2A72DB3-67B5-49AC-97AD-B1FA92DE70F9}" type="presOf" srcId="{2D731920-65A8-43D1-93ED-5834BCC3B63A}" destId="{6A14919E-4BFE-4759-8064-B48D6EE9A557}" srcOrd="0" destOrd="0" presId="urn:microsoft.com/office/officeart/2005/8/layout/vProcess5"/>
    <dgm:cxn modelId="{058A7869-F145-41F8-8941-F8F04BCB4F38}" srcId="{9BC6C0F9-B681-4BD3-BD04-C82B2D656F86}" destId="{2D731920-65A8-43D1-93ED-5834BCC3B63A}" srcOrd="2" destOrd="0" parTransId="{6A245E1B-955D-4595-9BA3-A0DA0B5AE266}" sibTransId="{CE67327E-D803-47AF-95FC-7807AE473AD9}"/>
    <dgm:cxn modelId="{9133239F-1C1D-4E9A-837B-45C18BF13861}" type="presOf" srcId="{5BA6D49E-A554-4A7F-9A85-D0094487CDFC}" destId="{B0B2E2D1-7EA4-4651-8C11-1FE45B93038D}" srcOrd="0" destOrd="0" presId="urn:microsoft.com/office/officeart/2005/8/layout/vProcess5"/>
    <dgm:cxn modelId="{EEC64630-E964-4A56-951A-23A20CB35DE8}" type="presOf" srcId="{8A110D73-63BB-4B09-9D7E-1047B95B45A9}" destId="{C60228EE-1651-4E69-99DB-50D64CACDE67}" srcOrd="0" destOrd="0" presId="urn:microsoft.com/office/officeart/2005/8/layout/vProcess5"/>
    <dgm:cxn modelId="{D810645A-5C62-442A-AF31-9622E17AA383}" srcId="{9BC6C0F9-B681-4BD3-BD04-C82B2D656F86}" destId="{3E195E03-518C-49B9-B824-C82753BD8921}" srcOrd="0" destOrd="0" parTransId="{72547307-6C10-4FED-BDB6-089792C9CDAA}" sibTransId="{4742642F-0053-44E1-A97C-B5CCE7CA1368}"/>
    <dgm:cxn modelId="{B6E82D90-CBD2-417D-9A68-3D133C45D57C}" type="presOf" srcId="{2D731920-65A8-43D1-93ED-5834BCC3B63A}" destId="{80FE3A03-52B1-4A70-A4DE-0547E2356250}" srcOrd="1" destOrd="0" presId="urn:microsoft.com/office/officeart/2005/8/layout/vProcess5"/>
    <dgm:cxn modelId="{B5155B87-4743-41A4-8659-03C6B2E11F2F}" type="presOf" srcId="{8A110D73-63BB-4B09-9D7E-1047B95B45A9}" destId="{C12731B4-6F51-4FE8-BF6E-412AA901FE9C}" srcOrd="1" destOrd="0" presId="urn:microsoft.com/office/officeart/2005/8/layout/vProcess5"/>
    <dgm:cxn modelId="{79402588-E727-4D4F-8456-34F8F7E2DCE6}" srcId="{9BC6C0F9-B681-4BD3-BD04-C82B2D656F86}" destId="{8A110D73-63BB-4B09-9D7E-1047B95B45A9}" srcOrd="1" destOrd="0" parTransId="{EA2C452B-2AC2-46DA-B959-167B26BFFA02}" sibTransId="{5BA6D49E-A554-4A7F-9A85-D0094487CDFC}"/>
    <dgm:cxn modelId="{190E9DBD-99C7-4B2E-AE8A-C739870D8292}" type="presParOf" srcId="{00614A10-35B1-44E7-9855-32E903E76D71}" destId="{54642A08-095D-461C-923B-C6492C92B42E}" srcOrd="0" destOrd="0" presId="urn:microsoft.com/office/officeart/2005/8/layout/vProcess5"/>
    <dgm:cxn modelId="{8CD7D564-8305-4CED-865E-C894F49277B5}" type="presParOf" srcId="{00614A10-35B1-44E7-9855-32E903E76D71}" destId="{71B5083E-A583-400C-83E4-682C454A9AC2}" srcOrd="1" destOrd="0" presId="urn:microsoft.com/office/officeart/2005/8/layout/vProcess5"/>
    <dgm:cxn modelId="{59BAF2D5-6418-47DE-9985-2A893603F7B7}" type="presParOf" srcId="{00614A10-35B1-44E7-9855-32E903E76D71}" destId="{C60228EE-1651-4E69-99DB-50D64CACDE67}" srcOrd="2" destOrd="0" presId="urn:microsoft.com/office/officeart/2005/8/layout/vProcess5"/>
    <dgm:cxn modelId="{E60EEA18-FC3E-4934-89EC-8A29BEE0914A}" type="presParOf" srcId="{00614A10-35B1-44E7-9855-32E903E76D71}" destId="{6A14919E-4BFE-4759-8064-B48D6EE9A557}" srcOrd="3" destOrd="0" presId="urn:microsoft.com/office/officeart/2005/8/layout/vProcess5"/>
    <dgm:cxn modelId="{CD3F8E0E-415A-454A-8873-00CFC0BD55E8}" type="presParOf" srcId="{00614A10-35B1-44E7-9855-32E903E76D71}" destId="{95B73674-AF0D-4D2B-AEA0-A2A34B5DCC5B}" srcOrd="4" destOrd="0" presId="urn:microsoft.com/office/officeart/2005/8/layout/vProcess5"/>
    <dgm:cxn modelId="{ABB195A0-A0CB-4842-A7D1-D36A88A973E9}" type="presParOf" srcId="{00614A10-35B1-44E7-9855-32E903E76D71}" destId="{B0B2E2D1-7EA4-4651-8C11-1FE45B93038D}" srcOrd="5" destOrd="0" presId="urn:microsoft.com/office/officeart/2005/8/layout/vProcess5"/>
    <dgm:cxn modelId="{D5DDC20B-0C99-4C94-84DA-374564946E8C}" type="presParOf" srcId="{00614A10-35B1-44E7-9855-32E903E76D71}" destId="{08DC639A-7127-4F79-BD62-261F9A25613F}" srcOrd="6" destOrd="0" presId="urn:microsoft.com/office/officeart/2005/8/layout/vProcess5"/>
    <dgm:cxn modelId="{29FEC8C3-49C6-4D05-AD9B-1AFE33F4E42D}" type="presParOf" srcId="{00614A10-35B1-44E7-9855-32E903E76D71}" destId="{C12731B4-6F51-4FE8-BF6E-412AA901FE9C}" srcOrd="7" destOrd="0" presId="urn:microsoft.com/office/officeart/2005/8/layout/vProcess5"/>
    <dgm:cxn modelId="{07424155-2186-408E-AC19-A70A039CE7FC}" type="presParOf" srcId="{00614A10-35B1-44E7-9855-32E903E76D71}" destId="{80FE3A03-52B1-4A70-A4DE-0547E2356250}"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1A9A3-1CEB-4AFE-9515-3CF16BA57420}">
      <dsp:nvSpPr>
        <dsp:cNvPr id="0" name=""/>
        <dsp:cNvSpPr/>
      </dsp:nvSpPr>
      <dsp:spPr>
        <a:xfrm>
          <a:off x="3647318" y="2290012"/>
          <a:ext cx="1635080" cy="16350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sr-Latn-RS" sz="1900" kern="1200" dirty="0" smtClean="0"/>
            <a:t>Education</a:t>
          </a:r>
          <a:endParaRPr lang="en-US" sz="1900" kern="1200" dirty="0"/>
        </a:p>
      </dsp:txBody>
      <dsp:txXfrm>
        <a:off x="3886770" y="2529464"/>
        <a:ext cx="1156176" cy="1156176"/>
      </dsp:txXfrm>
    </dsp:sp>
    <dsp:sp modelId="{707E10F3-B846-49A6-B3FE-36DC86231E3B}">
      <dsp:nvSpPr>
        <dsp:cNvPr id="0" name=""/>
        <dsp:cNvSpPr/>
      </dsp:nvSpPr>
      <dsp:spPr>
        <a:xfrm rot="16200000">
          <a:off x="4292118" y="1695900"/>
          <a:ext cx="345481" cy="5559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343940" y="1858907"/>
        <a:ext cx="241837" cy="333557"/>
      </dsp:txXfrm>
    </dsp:sp>
    <dsp:sp modelId="{695B5B85-7B44-4590-923A-BCF69A47BF01}">
      <dsp:nvSpPr>
        <dsp:cNvPr id="0" name=""/>
        <dsp:cNvSpPr/>
      </dsp:nvSpPr>
      <dsp:spPr>
        <a:xfrm>
          <a:off x="3647318" y="3080"/>
          <a:ext cx="1635080" cy="16350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r-Latn-RS" sz="1400" kern="1200" dirty="0" smtClean="0"/>
            <a:t>1.</a:t>
          </a:r>
        </a:p>
        <a:p>
          <a:pPr lvl="0" algn="ctr" defTabSz="622300">
            <a:lnSpc>
              <a:spcPct val="90000"/>
            </a:lnSpc>
            <a:spcBef>
              <a:spcPct val="0"/>
            </a:spcBef>
            <a:spcAft>
              <a:spcPct val="35000"/>
            </a:spcAft>
          </a:pPr>
          <a:r>
            <a:rPr lang="sr-Latn-RS" sz="1400" kern="1200" dirty="0" smtClean="0"/>
            <a:t>Kindergarten (PE)</a:t>
          </a:r>
          <a:endParaRPr lang="en-US" sz="1400" kern="1200" dirty="0"/>
        </a:p>
      </dsp:txBody>
      <dsp:txXfrm>
        <a:off x="3886770" y="242532"/>
        <a:ext cx="1156176" cy="1156176"/>
      </dsp:txXfrm>
    </dsp:sp>
    <dsp:sp modelId="{6DD7DE35-0669-422C-9239-5AEE483338F8}">
      <dsp:nvSpPr>
        <dsp:cNvPr id="0" name=""/>
        <dsp:cNvSpPr/>
      </dsp:nvSpPr>
      <dsp:spPr>
        <a:xfrm>
          <a:off x="5425806" y="2829589"/>
          <a:ext cx="345481" cy="5559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425806" y="2940774"/>
        <a:ext cx="241837" cy="333557"/>
      </dsp:txXfrm>
    </dsp:sp>
    <dsp:sp modelId="{8EDE7123-4F69-48A1-85B3-2DDC234E5338}">
      <dsp:nvSpPr>
        <dsp:cNvPr id="0" name=""/>
        <dsp:cNvSpPr/>
      </dsp:nvSpPr>
      <dsp:spPr>
        <a:xfrm>
          <a:off x="5934251" y="2290012"/>
          <a:ext cx="1635080" cy="16350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r-Latn-RS" sz="1400" kern="1200" dirty="0" smtClean="0"/>
            <a:t>2.</a:t>
          </a:r>
        </a:p>
        <a:p>
          <a:pPr lvl="0" algn="ctr" defTabSz="622300">
            <a:lnSpc>
              <a:spcPct val="90000"/>
            </a:lnSpc>
            <a:spcBef>
              <a:spcPct val="0"/>
            </a:spcBef>
            <a:spcAft>
              <a:spcPct val="35000"/>
            </a:spcAft>
          </a:pPr>
          <a:r>
            <a:rPr lang="sr-Latn-RS" sz="1400" kern="1200" dirty="0" smtClean="0"/>
            <a:t>Primary school (EE/PE)</a:t>
          </a:r>
          <a:endParaRPr lang="en-US" sz="1400" kern="1200" dirty="0"/>
        </a:p>
      </dsp:txBody>
      <dsp:txXfrm>
        <a:off x="6173703" y="2529464"/>
        <a:ext cx="1156176" cy="1156176"/>
      </dsp:txXfrm>
    </dsp:sp>
    <dsp:sp modelId="{8AFC98C5-EBA1-4E98-99FD-401844C361E6}">
      <dsp:nvSpPr>
        <dsp:cNvPr id="0" name=""/>
        <dsp:cNvSpPr/>
      </dsp:nvSpPr>
      <dsp:spPr>
        <a:xfrm rot="5400000">
          <a:off x="4292118" y="3963278"/>
          <a:ext cx="345481" cy="5559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343940" y="4022641"/>
        <a:ext cx="241837" cy="333557"/>
      </dsp:txXfrm>
    </dsp:sp>
    <dsp:sp modelId="{7B38348D-A55A-426B-996B-45558485F9AE}">
      <dsp:nvSpPr>
        <dsp:cNvPr id="0" name=""/>
        <dsp:cNvSpPr/>
      </dsp:nvSpPr>
      <dsp:spPr>
        <a:xfrm>
          <a:off x="3647318" y="4576945"/>
          <a:ext cx="1635080" cy="16350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r-Latn-RS" sz="1400" kern="1200" dirty="0" smtClean="0"/>
            <a:t>3.</a:t>
          </a:r>
        </a:p>
        <a:p>
          <a:pPr lvl="0" algn="ctr" defTabSz="622300">
            <a:lnSpc>
              <a:spcPct val="90000"/>
            </a:lnSpc>
            <a:spcBef>
              <a:spcPct val="0"/>
            </a:spcBef>
            <a:spcAft>
              <a:spcPct val="35000"/>
            </a:spcAft>
          </a:pPr>
          <a:r>
            <a:rPr lang="sr-Latn-RS" sz="1400" kern="1200" dirty="0" smtClean="0"/>
            <a:t>Secondary  II school (SE)</a:t>
          </a:r>
          <a:endParaRPr lang="en-US" sz="1400" kern="1200" dirty="0"/>
        </a:p>
      </dsp:txBody>
      <dsp:txXfrm>
        <a:off x="3886770" y="4816397"/>
        <a:ext cx="1156176" cy="1156176"/>
      </dsp:txXfrm>
    </dsp:sp>
    <dsp:sp modelId="{32912218-70A9-4D3E-9ABB-09395F8F9BAB}">
      <dsp:nvSpPr>
        <dsp:cNvPr id="0" name=""/>
        <dsp:cNvSpPr/>
      </dsp:nvSpPr>
      <dsp:spPr>
        <a:xfrm rot="10800000">
          <a:off x="3158429" y="2829589"/>
          <a:ext cx="345481" cy="5559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3262073" y="2940774"/>
        <a:ext cx="241837" cy="333557"/>
      </dsp:txXfrm>
    </dsp:sp>
    <dsp:sp modelId="{65F2B6F2-0BCF-4F7F-9D05-983BFB54A5DF}">
      <dsp:nvSpPr>
        <dsp:cNvPr id="0" name=""/>
        <dsp:cNvSpPr/>
      </dsp:nvSpPr>
      <dsp:spPr>
        <a:xfrm>
          <a:off x="1360386" y="2290012"/>
          <a:ext cx="1635080" cy="16350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r-Latn-RS" sz="1400" kern="1200" dirty="0" smtClean="0"/>
            <a:t>4.</a:t>
          </a:r>
        </a:p>
        <a:p>
          <a:pPr lvl="0" algn="ctr" defTabSz="622300">
            <a:lnSpc>
              <a:spcPct val="90000"/>
            </a:lnSpc>
            <a:spcBef>
              <a:spcPct val="0"/>
            </a:spcBef>
            <a:spcAft>
              <a:spcPct val="35000"/>
            </a:spcAft>
          </a:pPr>
          <a:r>
            <a:rPr lang="sr-Latn-RS" sz="1400" kern="1200" dirty="0" smtClean="0"/>
            <a:t>University</a:t>
          </a:r>
        </a:p>
        <a:p>
          <a:pPr lvl="0" algn="ctr" defTabSz="622300">
            <a:lnSpc>
              <a:spcPct val="90000"/>
            </a:lnSpc>
            <a:spcBef>
              <a:spcPct val="0"/>
            </a:spcBef>
            <a:spcAft>
              <a:spcPct val="35000"/>
            </a:spcAft>
          </a:pPr>
          <a:r>
            <a:rPr lang="sr-Latn-RS" sz="1400" kern="1200" dirty="0" smtClean="0"/>
            <a:t>(AS, VS)</a:t>
          </a:r>
          <a:endParaRPr lang="en-US" sz="1400" kern="1200" dirty="0"/>
        </a:p>
      </dsp:txBody>
      <dsp:txXfrm>
        <a:off x="1599838" y="2529464"/>
        <a:ext cx="1156176" cy="11561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5083E-A583-400C-83E4-682C454A9AC2}">
      <dsp:nvSpPr>
        <dsp:cNvPr id="0" name=""/>
        <dsp:cNvSpPr/>
      </dsp:nvSpPr>
      <dsp:spPr>
        <a:xfrm>
          <a:off x="226403" y="28600"/>
          <a:ext cx="6031807" cy="13728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sr-Latn-CS" sz="2000" b="1" u="sng" kern="1200" dirty="0" smtClean="0">
              <a:solidFill>
                <a:srgbClr val="FFFF00"/>
              </a:solidFill>
              <a:latin typeface="Times New Roman" pitchFamily="18" charset="0"/>
              <a:cs typeface="Times New Roman" pitchFamily="18" charset="0"/>
            </a:rPr>
            <a:t>Nursery and care </a:t>
          </a:r>
          <a:r>
            <a:rPr lang="en-GB" sz="2000" b="1" kern="1200" dirty="0" smtClean="0">
              <a:solidFill>
                <a:srgbClr val="FFFF00"/>
              </a:solidFill>
              <a:latin typeface="Times New Roman" pitchFamily="18" charset="0"/>
              <a:cs typeface="Times New Roman" pitchFamily="18" charset="0"/>
            </a:rPr>
            <a:t>from 6 months or</a:t>
          </a:r>
          <a:r>
            <a:rPr lang="sr-Latn-RS" sz="2000" b="1" kern="1200" dirty="0" smtClean="0">
              <a:solidFill>
                <a:srgbClr val="FFFF00"/>
              </a:solidFill>
              <a:latin typeface="Times New Roman" pitchFamily="18" charset="0"/>
              <a:cs typeface="Times New Roman" pitchFamily="18" charset="0"/>
            </a:rPr>
            <a:t> </a:t>
          </a:r>
          <a:r>
            <a:rPr lang="sr-Latn-CS" sz="2000" b="1" kern="1200" dirty="0" smtClean="0">
              <a:solidFill>
                <a:srgbClr val="FFFF00"/>
              </a:solidFill>
              <a:latin typeface="Times New Roman" pitchFamily="18" charset="0"/>
              <a:cs typeface="Times New Roman" pitchFamily="18" charset="0"/>
            </a:rPr>
            <a:t>1 </a:t>
          </a:r>
          <a:r>
            <a:rPr lang="en-GB" sz="2000" b="1" kern="1200" dirty="0" smtClean="0">
              <a:solidFill>
                <a:srgbClr val="FFFF00"/>
              </a:solidFill>
              <a:latin typeface="Times New Roman" pitchFamily="18" charset="0"/>
              <a:cs typeface="Times New Roman" pitchFamily="18" charset="0"/>
            </a:rPr>
            <a:t>year </a:t>
          </a:r>
          <a:r>
            <a:rPr lang="sr-Latn-CS" sz="2000" b="1" kern="1200" dirty="0" smtClean="0">
              <a:solidFill>
                <a:srgbClr val="FFFF00"/>
              </a:solidFill>
              <a:latin typeface="Times New Roman" pitchFamily="18" charset="0"/>
              <a:cs typeface="Times New Roman" pitchFamily="18" charset="0"/>
            </a:rPr>
            <a:t>to 3 years.</a:t>
          </a:r>
          <a:r>
            <a:rPr lang="en-GB" sz="2000" b="1" kern="1200" dirty="0" smtClean="0">
              <a:solidFill>
                <a:srgbClr val="FFFF00"/>
              </a:solidFill>
              <a:latin typeface="Times New Roman" pitchFamily="18" charset="0"/>
              <a:cs typeface="Times New Roman" pitchFamily="18" charset="0"/>
            </a:rPr>
            <a:t> </a:t>
          </a:r>
          <a:r>
            <a:rPr lang="sr-Latn-RS" sz="2000" b="1" kern="1200" dirty="0" smtClean="0">
              <a:solidFill>
                <a:srgbClr val="FFFF00"/>
              </a:solidFill>
              <a:latin typeface="Times New Roman" pitchFamily="18" charset="0"/>
              <a:cs typeface="Times New Roman" pitchFamily="18" charset="0"/>
            </a:rPr>
            <a:t>Child</a:t>
          </a:r>
          <a:r>
            <a:rPr lang="en-GB" sz="2000" b="1" kern="1200" dirty="0" err="1" smtClean="0">
              <a:solidFill>
                <a:srgbClr val="FFFF00"/>
              </a:solidFill>
              <a:latin typeface="Times New Roman" pitchFamily="18" charset="0"/>
              <a:cs typeface="Times New Roman" pitchFamily="18" charset="0"/>
            </a:rPr>
            <a:t>ren</a:t>
          </a:r>
          <a:r>
            <a:rPr lang="en-GB" sz="2000" b="1" kern="1200" dirty="0" smtClean="0">
              <a:solidFill>
                <a:srgbClr val="FFFF00"/>
              </a:solidFill>
              <a:latin typeface="Times New Roman" pitchFamily="18" charset="0"/>
              <a:cs typeface="Times New Roman" pitchFamily="18" charset="0"/>
            </a:rPr>
            <a:t> are in the system of preschool education.</a:t>
          </a:r>
          <a:r>
            <a:rPr lang="sr-Latn-RS" sz="2000" b="1" kern="1200" dirty="0" smtClean="0">
              <a:solidFill>
                <a:srgbClr val="FFFF00"/>
              </a:solidFill>
              <a:latin typeface="Times New Roman" pitchFamily="18" charset="0"/>
              <a:cs typeface="Times New Roman" pitchFamily="18" charset="0"/>
            </a:rPr>
            <a:t> </a:t>
          </a:r>
          <a:endParaRPr lang="en-GB" sz="2000" b="1" kern="1200" dirty="0" smtClean="0">
            <a:solidFill>
              <a:srgbClr val="FFFF00"/>
            </a:solidFill>
            <a:latin typeface="Times New Roman" pitchFamily="18" charset="0"/>
            <a:cs typeface="Times New Roman" pitchFamily="18" charset="0"/>
          </a:endParaRPr>
        </a:p>
        <a:p>
          <a:pPr lvl="0" algn="l" defTabSz="889000" rtl="0">
            <a:lnSpc>
              <a:spcPct val="90000"/>
            </a:lnSpc>
            <a:spcBef>
              <a:spcPct val="0"/>
            </a:spcBef>
            <a:spcAft>
              <a:spcPct val="35000"/>
            </a:spcAft>
          </a:pPr>
          <a:r>
            <a:rPr lang="sr-Latn-RS" sz="2000" b="1" kern="1200" dirty="0" smtClean="0">
              <a:solidFill>
                <a:srgbClr val="FFFF00"/>
              </a:solidFill>
              <a:latin typeface="Times New Roman" pitchFamily="18" charset="0"/>
              <a:cs typeface="Times New Roman" pitchFamily="18" charset="0"/>
            </a:rPr>
            <a:t>IT IS NO COMPULSOR</a:t>
          </a:r>
          <a:r>
            <a:rPr lang="en-GB" sz="2000" b="1" kern="1200" dirty="0" smtClean="0">
              <a:solidFill>
                <a:srgbClr val="FFFF00"/>
              </a:solidFill>
              <a:latin typeface="Times New Roman" pitchFamily="18" charset="0"/>
              <a:cs typeface="Times New Roman" pitchFamily="18" charset="0"/>
            </a:rPr>
            <a:t>Y</a:t>
          </a:r>
          <a:endParaRPr lang="en-US" sz="2000" kern="1200" dirty="0"/>
        </a:p>
      </dsp:txBody>
      <dsp:txXfrm>
        <a:off x="266614" y="68811"/>
        <a:ext cx="4698612" cy="1292469"/>
      </dsp:txXfrm>
    </dsp:sp>
    <dsp:sp modelId="{C60228EE-1651-4E69-99DB-50D64CACDE67}">
      <dsp:nvSpPr>
        <dsp:cNvPr id="0" name=""/>
        <dsp:cNvSpPr/>
      </dsp:nvSpPr>
      <dsp:spPr>
        <a:xfrm>
          <a:off x="822665" y="1684783"/>
          <a:ext cx="6384186" cy="13547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u="sng" kern="1200" dirty="0" smtClean="0">
              <a:solidFill>
                <a:srgbClr val="C00000"/>
              </a:solidFill>
              <a:latin typeface="Times New Roman" pitchFamily="18" charset="0"/>
              <a:cs typeface="Times New Roman" pitchFamily="18" charset="0"/>
            </a:rPr>
            <a:t>Preschool educational programme for children from 3 to </a:t>
          </a:r>
          <a:r>
            <a:rPr lang="sr-Latn-RS" sz="2000" b="1" u="sng" kern="1200" dirty="0" smtClean="0">
              <a:solidFill>
                <a:srgbClr val="C00000"/>
              </a:solidFill>
              <a:latin typeface="Times New Roman" pitchFamily="18" charset="0"/>
              <a:cs typeface="Times New Roman" pitchFamily="18" charset="0"/>
            </a:rPr>
            <a:t>6</a:t>
          </a:r>
          <a:r>
            <a:rPr lang="en-GB" sz="2000" b="1" kern="1200" dirty="0" smtClean="0">
              <a:solidFill>
                <a:srgbClr val="C00000"/>
              </a:solidFill>
              <a:latin typeface="Times New Roman" pitchFamily="18" charset="0"/>
              <a:cs typeface="Times New Roman" pitchFamily="18" charset="0"/>
            </a:rPr>
            <a:t> (2</a:t>
          </a:r>
          <a:r>
            <a:rPr lang="sr-Latn-RS" sz="2000" b="1" kern="1200" dirty="0" smtClean="0">
              <a:solidFill>
                <a:srgbClr val="C00000"/>
              </a:solidFill>
              <a:latin typeface="Times New Roman" pitchFamily="18" charset="0"/>
              <a:cs typeface="Times New Roman" pitchFamily="18" charset="0"/>
            </a:rPr>
            <a:t>,</a:t>
          </a:r>
          <a:r>
            <a:rPr lang="en-GB" sz="2000" b="1" kern="1200" dirty="0" smtClean="0">
              <a:solidFill>
                <a:srgbClr val="C00000"/>
              </a:solidFill>
              <a:latin typeface="Times New Roman" pitchFamily="18" charset="0"/>
              <a:cs typeface="Times New Roman" pitchFamily="18" charset="0"/>
            </a:rPr>
            <a:t>6 to 5</a:t>
          </a:r>
          <a:r>
            <a:rPr lang="sr-Latn-RS" sz="2000" b="1" kern="1200" dirty="0" smtClean="0">
              <a:solidFill>
                <a:srgbClr val="C00000"/>
              </a:solidFill>
              <a:latin typeface="Times New Roman" pitchFamily="18" charset="0"/>
              <a:cs typeface="Times New Roman" pitchFamily="18" charset="0"/>
            </a:rPr>
            <a:t>,</a:t>
          </a:r>
          <a:r>
            <a:rPr lang="en-GB" sz="2000" b="1" kern="1200" dirty="0" smtClean="0">
              <a:solidFill>
                <a:srgbClr val="C00000"/>
              </a:solidFill>
              <a:latin typeface="Times New Roman" pitchFamily="18" charset="0"/>
              <a:cs typeface="Times New Roman" pitchFamily="18" charset="0"/>
            </a:rPr>
            <a:t>6). Children are in the system of preschool education. </a:t>
          </a:r>
        </a:p>
        <a:p>
          <a:pPr lvl="0" algn="l" defTabSz="889000">
            <a:lnSpc>
              <a:spcPct val="90000"/>
            </a:lnSpc>
            <a:spcBef>
              <a:spcPct val="0"/>
            </a:spcBef>
            <a:spcAft>
              <a:spcPct val="35000"/>
            </a:spcAft>
          </a:pPr>
          <a:r>
            <a:rPr lang="en-GB" sz="2000" b="1" kern="1200" dirty="0" smtClean="0">
              <a:solidFill>
                <a:srgbClr val="C00000"/>
              </a:solidFill>
              <a:latin typeface="Times New Roman" pitchFamily="18" charset="0"/>
              <a:cs typeface="Times New Roman" pitchFamily="18" charset="0"/>
            </a:rPr>
            <a:t>IT IS NO COMPULSORY</a:t>
          </a:r>
          <a:endParaRPr lang="en-US" sz="2000" kern="1200" dirty="0"/>
        </a:p>
      </dsp:txBody>
      <dsp:txXfrm>
        <a:off x="862344" y="1724462"/>
        <a:ext cx="4896956" cy="1275374"/>
      </dsp:txXfrm>
    </dsp:sp>
    <dsp:sp modelId="{6A14919E-4BFE-4759-8064-B48D6EE9A557}">
      <dsp:nvSpPr>
        <dsp:cNvPr id="0" name=""/>
        <dsp:cNvSpPr/>
      </dsp:nvSpPr>
      <dsp:spPr>
        <a:xfrm>
          <a:off x="1405396" y="3562815"/>
          <a:ext cx="6724161" cy="10022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u="sng" kern="1200" dirty="0" smtClean="0">
              <a:solidFill>
                <a:srgbClr val="FFFF00"/>
              </a:solidFill>
              <a:latin typeface="Times New Roman" pitchFamily="18" charset="0"/>
              <a:cs typeface="Times New Roman" pitchFamily="18" charset="0"/>
            </a:rPr>
            <a:t>Pre-primary programme </a:t>
          </a:r>
          <a:r>
            <a:rPr lang="en-GB" sz="2000" b="1" kern="1200" dirty="0" smtClean="0">
              <a:solidFill>
                <a:srgbClr val="FFFF00"/>
              </a:solidFill>
              <a:latin typeface="Times New Roman" pitchFamily="18" charset="0"/>
              <a:cs typeface="Times New Roman" pitchFamily="18" charset="0"/>
            </a:rPr>
            <a:t>for children from </a:t>
          </a:r>
          <a:r>
            <a:rPr lang="sr-Latn-RS" sz="2000" b="1" kern="1200" dirty="0" smtClean="0">
              <a:solidFill>
                <a:srgbClr val="FFFF00"/>
              </a:solidFill>
              <a:latin typeface="Times New Roman" pitchFamily="18" charset="0"/>
              <a:cs typeface="Times New Roman" pitchFamily="18" charset="0"/>
            </a:rPr>
            <a:t>6</a:t>
          </a:r>
          <a:r>
            <a:rPr lang="en-GB" sz="2000" b="1" kern="1200" dirty="0" smtClean="0">
              <a:solidFill>
                <a:srgbClr val="FFFF00"/>
              </a:solidFill>
              <a:latin typeface="Times New Roman" pitchFamily="18" charset="0"/>
              <a:cs typeface="Times New Roman" pitchFamily="18" charset="0"/>
            </a:rPr>
            <a:t> to </a:t>
          </a:r>
          <a:r>
            <a:rPr lang="sr-Latn-RS" sz="2000" b="1" kern="1200" dirty="0" smtClean="0">
              <a:solidFill>
                <a:srgbClr val="FFFF00"/>
              </a:solidFill>
              <a:latin typeface="Times New Roman" pitchFamily="18" charset="0"/>
              <a:cs typeface="Times New Roman" pitchFamily="18" charset="0"/>
            </a:rPr>
            <a:t>7</a:t>
          </a:r>
          <a:r>
            <a:rPr lang="en-GB" sz="2000" b="1" kern="1200" dirty="0" smtClean="0">
              <a:solidFill>
                <a:srgbClr val="FFFF00"/>
              </a:solidFill>
              <a:latin typeface="Times New Roman" pitchFamily="18" charset="0"/>
              <a:cs typeface="Times New Roman" pitchFamily="18" charset="0"/>
            </a:rPr>
            <a:t> (5</a:t>
          </a:r>
          <a:r>
            <a:rPr lang="sr-Latn-RS" sz="2000" b="1" kern="1200" dirty="0" smtClean="0">
              <a:solidFill>
                <a:srgbClr val="FFFF00"/>
              </a:solidFill>
              <a:latin typeface="Times New Roman" pitchFamily="18" charset="0"/>
              <a:cs typeface="Times New Roman" pitchFamily="18" charset="0"/>
            </a:rPr>
            <a:t>,</a:t>
          </a:r>
          <a:r>
            <a:rPr lang="en-GB" sz="2000" b="1" kern="1200" dirty="0" smtClean="0">
              <a:solidFill>
                <a:srgbClr val="FFFF00"/>
              </a:solidFill>
              <a:latin typeface="Times New Roman" pitchFamily="18" charset="0"/>
              <a:cs typeface="Times New Roman" pitchFamily="18" charset="0"/>
            </a:rPr>
            <a:t>6 to 6</a:t>
          </a:r>
          <a:r>
            <a:rPr lang="sr-Latn-RS" sz="2000" b="1" kern="1200" dirty="0" smtClean="0">
              <a:solidFill>
                <a:srgbClr val="FFFF00"/>
              </a:solidFill>
              <a:latin typeface="Times New Roman" pitchFamily="18" charset="0"/>
              <a:cs typeface="Times New Roman" pitchFamily="18" charset="0"/>
            </a:rPr>
            <a:t>,</a:t>
          </a:r>
          <a:r>
            <a:rPr lang="en-GB" sz="2000" b="1" kern="1200" dirty="0" smtClean="0">
              <a:solidFill>
                <a:srgbClr val="FFFF00"/>
              </a:solidFill>
              <a:latin typeface="Times New Roman" pitchFamily="18" charset="0"/>
              <a:cs typeface="Times New Roman" pitchFamily="18" charset="0"/>
            </a:rPr>
            <a:t>6) as a preparation for school . </a:t>
          </a:r>
        </a:p>
        <a:p>
          <a:pPr lvl="0" algn="l" defTabSz="889000">
            <a:lnSpc>
              <a:spcPct val="90000"/>
            </a:lnSpc>
            <a:spcBef>
              <a:spcPct val="0"/>
            </a:spcBef>
            <a:spcAft>
              <a:spcPct val="35000"/>
            </a:spcAft>
          </a:pPr>
          <a:r>
            <a:rPr lang="en-GB" sz="2000" b="1" u="none" kern="1200" dirty="0" smtClean="0">
              <a:solidFill>
                <a:srgbClr val="FFFF00"/>
              </a:solidFill>
              <a:latin typeface="Times New Roman" pitchFamily="18" charset="0"/>
              <a:cs typeface="Times New Roman" pitchFamily="18" charset="0"/>
            </a:rPr>
            <a:t>IT IS COMPULS</a:t>
          </a:r>
          <a:r>
            <a:rPr lang="sr-Latn-RS" sz="2000" b="1" u="none" kern="1200" dirty="0" smtClean="0">
              <a:solidFill>
                <a:srgbClr val="FFFF00"/>
              </a:solidFill>
              <a:latin typeface="Times New Roman" pitchFamily="18" charset="0"/>
              <a:cs typeface="Times New Roman" pitchFamily="18" charset="0"/>
            </a:rPr>
            <a:t>O</a:t>
          </a:r>
          <a:r>
            <a:rPr lang="en-GB" sz="2000" b="1" u="none" kern="1200" dirty="0" smtClean="0">
              <a:solidFill>
                <a:srgbClr val="FFFF00"/>
              </a:solidFill>
              <a:latin typeface="Times New Roman" pitchFamily="18" charset="0"/>
              <a:cs typeface="Times New Roman" pitchFamily="18" charset="0"/>
            </a:rPr>
            <a:t>RY BY LAW.</a:t>
          </a:r>
          <a:endParaRPr lang="en-US" sz="2000" u="none" kern="1200" dirty="0"/>
        </a:p>
      </dsp:txBody>
      <dsp:txXfrm>
        <a:off x="1434752" y="3592171"/>
        <a:ext cx="5182605" cy="943574"/>
      </dsp:txXfrm>
    </dsp:sp>
    <dsp:sp modelId="{95B73674-AF0D-4D2B-AEA0-A2A34B5DCC5B}">
      <dsp:nvSpPr>
        <dsp:cNvPr id="0" name=""/>
        <dsp:cNvSpPr/>
      </dsp:nvSpPr>
      <dsp:spPr>
        <a:xfrm>
          <a:off x="5338939" y="1036708"/>
          <a:ext cx="932319" cy="93231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548711" y="1036708"/>
        <a:ext cx="512775" cy="701570"/>
      </dsp:txXfrm>
    </dsp:sp>
    <dsp:sp modelId="{B0B2E2D1-7EA4-4651-8C11-1FE45B93038D}">
      <dsp:nvSpPr>
        <dsp:cNvPr id="0" name=""/>
        <dsp:cNvSpPr/>
      </dsp:nvSpPr>
      <dsp:spPr>
        <a:xfrm>
          <a:off x="6291841" y="2908924"/>
          <a:ext cx="932319" cy="93231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501613" y="2908924"/>
        <a:ext cx="512775" cy="70157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A26114-4C20-4475-81DC-752DBD42403C}" type="datetimeFigureOut">
              <a:rPr lang="en-US" smtClean="0"/>
              <a:pPr/>
              <a:t>8/28/2015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C972AB-8FB8-4F91-AA79-2C883FAA725E}" type="slidenum">
              <a:rPr lang="en-US" smtClean="0"/>
              <a:pPr/>
              <a:t>‹#›</a:t>
            </a:fld>
            <a:endParaRPr lang="en-US"/>
          </a:p>
        </p:txBody>
      </p:sp>
    </p:spTree>
    <p:extLst>
      <p:ext uri="{BB962C8B-B14F-4D97-AF65-F5344CB8AC3E}">
        <p14:creationId xmlns:p14="http://schemas.microsoft.com/office/powerpoint/2010/main" val="165263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C972AB-8FB8-4F91-AA79-2C883FAA725E}" type="slidenum">
              <a:rPr lang="en-US" smtClean="0"/>
              <a:pPr/>
              <a:t>1</a:t>
            </a:fld>
            <a:endParaRPr lang="en-US"/>
          </a:p>
        </p:txBody>
      </p:sp>
    </p:spTree>
    <p:extLst>
      <p:ext uri="{BB962C8B-B14F-4D97-AF65-F5344CB8AC3E}">
        <p14:creationId xmlns:p14="http://schemas.microsoft.com/office/powerpoint/2010/main" val="3830103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C972AB-8FB8-4F91-AA79-2C883FAA725E}" type="slidenum">
              <a:rPr lang="en-US" smtClean="0"/>
              <a:pPr/>
              <a:t>6</a:t>
            </a:fld>
            <a:endParaRPr lang="en-US"/>
          </a:p>
        </p:txBody>
      </p:sp>
    </p:spTree>
    <p:extLst>
      <p:ext uri="{BB962C8B-B14F-4D97-AF65-F5344CB8AC3E}">
        <p14:creationId xmlns:p14="http://schemas.microsoft.com/office/powerpoint/2010/main" val="4266330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C972AB-8FB8-4F91-AA79-2C883FAA725E}" type="slidenum">
              <a:rPr lang="en-US" smtClean="0"/>
              <a:pPr/>
              <a:t>7</a:t>
            </a:fld>
            <a:endParaRPr lang="en-US"/>
          </a:p>
        </p:txBody>
      </p:sp>
    </p:spTree>
    <p:extLst>
      <p:ext uri="{BB962C8B-B14F-4D97-AF65-F5344CB8AC3E}">
        <p14:creationId xmlns:p14="http://schemas.microsoft.com/office/powerpoint/2010/main" val="1140608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C972AB-8FB8-4F91-AA79-2C883FAA725E}" type="slidenum">
              <a:rPr lang="en-US" smtClean="0"/>
              <a:pPr/>
              <a:t>8</a:t>
            </a:fld>
            <a:endParaRPr lang="en-US"/>
          </a:p>
        </p:txBody>
      </p:sp>
    </p:spTree>
    <p:extLst>
      <p:ext uri="{BB962C8B-B14F-4D97-AF65-F5344CB8AC3E}">
        <p14:creationId xmlns:p14="http://schemas.microsoft.com/office/powerpoint/2010/main" val="1876638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C972AB-8FB8-4F91-AA79-2C883FAA725E}" type="slidenum">
              <a:rPr lang="en-US" smtClean="0"/>
              <a:pPr/>
              <a:t>9</a:t>
            </a:fld>
            <a:endParaRPr lang="en-US"/>
          </a:p>
        </p:txBody>
      </p:sp>
    </p:spTree>
    <p:extLst>
      <p:ext uri="{BB962C8B-B14F-4D97-AF65-F5344CB8AC3E}">
        <p14:creationId xmlns:p14="http://schemas.microsoft.com/office/powerpoint/2010/main" val="3662200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A81A94-A072-422C-ACC3-E76D56EAAEA2}" type="datetimeFigureOut">
              <a:rPr lang="en-US" smtClean="0"/>
              <a:pPr/>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D2FA9-693C-4A1B-986F-E84C79DFF1D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81A94-A072-422C-ACC3-E76D56EAAEA2}" type="datetimeFigureOut">
              <a:rPr lang="en-US" smtClean="0"/>
              <a:pPr/>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D2FA9-693C-4A1B-986F-E84C79DFF1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81A94-A072-422C-ACC3-E76D56EAAEA2}" type="datetimeFigureOut">
              <a:rPr lang="en-US" smtClean="0"/>
              <a:pPr/>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D2FA9-693C-4A1B-986F-E84C79DFF1D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81A94-A072-422C-ACC3-E76D56EAAEA2}" type="datetimeFigureOut">
              <a:rPr lang="en-US" smtClean="0"/>
              <a:pPr/>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D2FA9-693C-4A1B-986F-E84C79DFF1D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A81A94-A072-422C-ACC3-E76D56EAAEA2}" type="datetimeFigureOut">
              <a:rPr lang="en-US" smtClean="0"/>
              <a:pPr/>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D2FA9-693C-4A1B-986F-E84C79DFF1D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A81A94-A072-422C-ACC3-E76D56EAAEA2}" type="datetimeFigureOut">
              <a:rPr lang="en-US" smtClean="0"/>
              <a:pPr/>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D2FA9-693C-4A1B-986F-E84C79DFF1D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A81A94-A072-422C-ACC3-E76D56EAAEA2}" type="datetimeFigureOut">
              <a:rPr lang="en-US" smtClean="0"/>
              <a:pPr/>
              <a:t>8/28/2015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AD2FA9-693C-4A1B-986F-E84C79DFF1D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A81A94-A072-422C-ACC3-E76D56EAAEA2}" type="datetimeFigureOut">
              <a:rPr lang="en-US" smtClean="0"/>
              <a:pPr/>
              <a:t>8/28/2015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AD2FA9-693C-4A1B-986F-E84C79DFF1D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81A94-A072-422C-ACC3-E76D56EAAEA2}" type="datetimeFigureOut">
              <a:rPr lang="en-US" smtClean="0"/>
              <a:pPr/>
              <a:t>8/28/2015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AD2FA9-693C-4A1B-986F-E84C79DFF1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81A94-A072-422C-ACC3-E76D56EAAEA2}" type="datetimeFigureOut">
              <a:rPr lang="en-US" smtClean="0"/>
              <a:pPr/>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D2FA9-693C-4A1B-986F-E84C79DFF1D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81A94-A072-422C-ACC3-E76D56EAAEA2}" type="datetimeFigureOut">
              <a:rPr lang="en-US" smtClean="0"/>
              <a:pPr/>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D2FA9-693C-4A1B-986F-E84C79DFF1D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81A94-A072-422C-ACC3-E76D56EAAEA2}" type="datetimeFigureOut">
              <a:rPr lang="en-US" smtClean="0"/>
              <a:pPr/>
              <a:t>8/28/2015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AD2FA9-693C-4A1B-986F-E84C79DFF1D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339" y="340235"/>
            <a:ext cx="6304784" cy="1000132"/>
          </a:xfrm>
        </p:spPr>
        <p:txBody>
          <a:bodyPr>
            <a:noAutofit/>
          </a:bodyPr>
          <a:lstStyle/>
          <a:p>
            <a:r>
              <a:rPr lang="sr-Latn-CS" sz="3200" b="1" dirty="0" smtClean="0"/>
              <a:t>EDUCATION IN SERBIA AND VOJVODINA</a:t>
            </a:r>
            <a:endParaRPr lang="en-US" sz="3200" b="1" dirty="0"/>
          </a:p>
        </p:txBody>
      </p:sp>
      <p:pic>
        <p:nvPicPr>
          <p:cNvPr id="1026" name="Picture 2" descr="C:\Users\Svetlana\Dropbox\Camera Uploads\2014-06-04 08.09.52.jpg"/>
          <p:cNvPicPr>
            <a:picLocks noChangeAspect="1" noChangeArrowheads="1"/>
          </p:cNvPicPr>
          <p:nvPr/>
        </p:nvPicPr>
        <p:blipFill>
          <a:blip r:embed="rId3" cstate="print"/>
          <a:srcRect/>
          <a:stretch>
            <a:fillRect/>
          </a:stretch>
        </p:blipFill>
        <p:spPr bwMode="auto">
          <a:xfrm>
            <a:off x="4429124" y="2071678"/>
            <a:ext cx="4429156" cy="2908699"/>
          </a:xfrm>
          <a:prstGeom prst="rect">
            <a:avLst/>
          </a:prstGeom>
          <a:noFill/>
        </p:spPr>
      </p:pic>
      <p:sp>
        <p:nvSpPr>
          <p:cNvPr id="7" name="Text Placeholder 5"/>
          <p:cNvSpPr txBox="1">
            <a:spLocks/>
          </p:cNvSpPr>
          <p:nvPr/>
        </p:nvSpPr>
        <p:spPr>
          <a:xfrm>
            <a:off x="4324522" y="5373216"/>
            <a:ext cx="4639966" cy="1168088"/>
          </a:xfrm>
          <a:prstGeom prst="rect">
            <a:avLst/>
          </a:prstGeom>
          <a:noFill/>
          <a:ln>
            <a:noFill/>
          </a:ln>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GB" sz="1600" b="0" i="0" u="none" strike="noStrike" kern="1200" cap="none" spc="0" normalizeH="0" baseline="0" noProof="0" dirty="0" smtClean="0">
                <a:ln>
                  <a:noFill/>
                </a:ln>
                <a:solidFill>
                  <a:schemeClr val="tx2">
                    <a:lumMod val="75000"/>
                  </a:schemeClr>
                </a:solidFill>
                <a:effectLst/>
                <a:uLnTx/>
                <a:uFillTx/>
              </a:rPr>
              <a:t>Svetlana La</a:t>
            </a:r>
            <a:r>
              <a:rPr kumimoji="0" lang="sr-Latn-RS" sz="1600" b="0" i="0" u="none" strike="noStrike" kern="1200" cap="none" spc="0" normalizeH="0" baseline="0" noProof="0" dirty="0" smtClean="0">
                <a:ln>
                  <a:noFill/>
                </a:ln>
                <a:solidFill>
                  <a:schemeClr val="tx2">
                    <a:lumMod val="75000"/>
                  </a:schemeClr>
                </a:solidFill>
                <a:effectLst/>
                <a:uLnTx/>
                <a:uFillTx/>
              </a:rPr>
              <a:t>zić,</a:t>
            </a:r>
            <a:r>
              <a:rPr kumimoji="0" lang="sr-Latn-RS" sz="1600" b="0" i="0" u="none" strike="noStrike" kern="1200" cap="none" spc="0" normalizeH="0" noProof="0" dirty="0" smtClean="0">
                <a:ln>
                  <a:noFill/>
                </a:ln>
                <a:solidFill>
                  <a:schemeClr val="tx2">
                    <a:lumMod val="75000"/>
                  </a:schemeClr>
                </a:solidFill>
                <a:effectLst/>
                <a:uLnTx/>
                <a:uFillTx/>
              </a:rPr>
              <a:t> </a:t>
            </a:r>
            <a:r>
              <a:rPr kumimoji="0" lang="en-GB" sz="1600" b="0" i="0" u="none" strike="noStrike" kern="1200" cap="none" spc="0" normalizeH="0" noProof="0" dirty="0" smtClean="0">
                <a:ln>
                  <a:noFill/>
                </a:ln>
                <a:solidFill>
                  <a:schemeClr val="tx2">
                    <a:lumMod val="75000"/>
                  </a:schemeClr>
                </a:solidFill>
                <a:effectLst/>
                <a:uLnTx/>
                <a:uFillTx/>
              </a:rPr>
              <a:t>professor of Pedagogy</a:t>
            </a:r>
          </a:p>
          <a:p>
            <a:pPr marL="342900" marR="0" lvl="0" indent="-342900" algn="l" defTabSz="914400" rtl="0" eaLnBrk="1" fontAlgn="auto" latinLnBrk="0" hangingPunct="1">
              <a:lnSpc>
                <a:spcPct val="100000"/>
              </a:lnSpc>
              <a:spcBef>
                <a:spcPct val="20000"/>
              </a:spcBef>
              <a:spcAft>
                <a:spcPts val="0"/>
              </a:spcAft>
              <a:buClrTx/>
              <a:buSzTx/>
              <a:tabLst/>
              <a:defRPr/>
            </a:pPr>
            <a:r>
              <a:rPr lang="en-GB" sz="1600" baseline="0" dirty="0" smtClean="0">
                <a:solidFill>
                  <a:schemeClr val="tx2">
                    <a:lumMod val="75000"/>
                  </a:schemeClr>
                </a:solidFill>
              </a:rPr>
              <a:t>Preschool</a:t>
            </a:r>
            <a:r>
              <a:rPr lang="en-GB" sz="1600" dirty="0" smtClean="0">
                <a:solidFill>
                  <a:schemeClr val="tx2">
                    <a:lumMod val="75000"/>
                  </a:schemeClr>
                </a:solidFill>
              </a:rPr>
              <a:t> Teacher Training College in Novi Sad</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GB" sz="1600" b="0" i="0" u="none" strike="noStrike" kern="1200" cap="none" spc="0" normalizeH="0" baseline="0" noProof="0" dirty="0" smtClean="0">
                <a:ln>
                  <a:noFill/>
                </a:ln>
                <a:solidFill>
                  <a:schemeClr val="tx2">
                    <a:lumMod val="75000"/>
                  </a:schemeClr>
                </a:solidFill>
                <a:effectLst/>
                <a:uLnTx/>
                <a:uFillTx/>
              </a:rPr>
              <a:t>Novi Sad, </a:t>
            </a:r>
            <a:r>
              <a:rPr lang="en-GB" sz="1600" noProof="0" dirty="0" smtClean="0">
                <a:solidFill>
                  <a:schemeClr val="tx2">
                    <a:lumMod val="75000"/>
                  </a:schemeClr>
                </a:solidFill>
              </a:rPr>
              <a:t>September</a:t>
            </a:r>
            <a:r>
              <a:rPr lang="en-GB" sz="1600" dirty="0" smtClean="0">
                <a:solidFill>
                  <a:schemeClr val="tx2">
                    <a:lumMod val="75000"/>
                  </a:schemeClr>
                </a:solidFill>
              </a:rPr>
              <a:t>, 1</a:t>
            </a:r>
            <a:r>
              <a:rPr lang="en-GB" sz="1600" baseline="30000" dirty="0" smtClean="0">
                <a:solidFill>
                  <a:schemeClr val="tx2">
                    <a:lumMod val="75000"/>
                  </a:schemeClr>
                </a:solidFill>
              </a:rPr>
              <a:t>st</a:t>
            </a:r>
            <a:r>
              <a:rPr lang="en-GB" sz="1600" dirty="0" smtClean="0">
                <a:solidFill>
                  <a:schemeClr val="tx2">
                    <a:lumMod val="75000"/>
                  </a:schemeClr>
                </a:solidFill>
              </a:rPr>
              <a:t> </a:t>
            </a:r>
            <a:r>
              <a:rPr kumimoji="0" lang="en-GB" sz="1600" i="0" u="none" strike="noStrike" kern="1200" cap="none" spc="0" normalizeH="0" baseline="0" noProof="0" dirty="0" smtClean="0">
                <a:ln>
                  <a:noFill/>
                </a:ln>
                <a:solidFill>
                  <a:schemeClr val="tx2">
                    <a:lumMod val="75000"/>
                  </a:schemeClr>
                </a:solidFill>
                <a:effectLst/>
                <a:uLnTx/>
                <a:uFillTx/>
              </a:rPr>
              <a:t>2015</a:t>
            </a:r>
            <a:r>
              <a:rPr kumimoji="0" lang="en-GB" sz="1600" i="0" u="none" strike="noStrike" kern="1200" cap="none" spc="0" normalizeH="0" baseline="0" noProof="0" dirty="0" smtClean="0">
                <a:ln>
                  <a:noFill/>
                </a:ln>
                <a:solidFill>
                  <a:schemeClr val="tx2">
                    <a:lumMod val="75000"/>
                  </a:schemeClr>
                </a:solidFill>
                <a:effectLst/>
                <a:uLnTx/>
                <a:uFillTx/>
              </a:rPr>
              <a:t>.</a:t>
            </a:r>
          </a:p>
        </p:txBody>
      </p:sp>
      <p:pic>
        <p:nvPicPr>
          <p:cNvPr id="6" name="Content Placeholder 3" descr="vrtic.jpg"/>
          <p:cNvPicPr>
            <a:picLocks noChangeAspect="1"/>
          </p:cNvPicPr>
          <p:nvPr/>
        </p:nvPicPr>
        <p:blipFill>
          <a:blip r:embed="rId4" cstate="print"/>
          <a:stretch>
            <a:fillRect/>
          </a:stretch>
        </p:blipFill>
        <p:spPr>
          <a:xfrm>
            <a:off x="214282" y="3214686"/>
            <a:ext cx="3946002" cy="2928958"/>
          </a:xfrm>
          <a:prstGeom prst="rect">
            <a:avLst/>
          </a:prstGeom>
        </p:spPr>
      </p:pic>
      <p:pic>
        <p:nvPicPr>
          <p:cNvPr id="9" name="Picture 8" descr="VSOVNS_logo.jpg"/>
          <p:cNvPicPr>
            <a:picLocks noChangeAspect="1"/>
          </p:cNvPicPr>
          <p:nvPr/>
        </p:nvPicPr>
        <p:blipFill>
          <a:blip r:embed="rId5"/>
          <a:stretch>
            <a:fillRect/>
          </a:stretch>
        </p:blipFill>
        <p:spPr>
          <a:xfrm>
            <a:off x="6421124" y="375706"/>
            <a:ext cx="2437156" cy="69443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85794"/>
            <a:ext cx="8229600" cy="774720"/>
          </a:xfrm>
        </p:spPr>
        <p:txBody>
          <a:bodyPr>
            <a:normAutofit/>
          </a:bodyPr>
          <a:lstStyle/>
          <a:p>
            <a:r>
              <a:rPr lang="en-GB" sz="3600" dirty="0" smtClean="0"/>
              <a:t>PRIMARY EDUCATION </a:t>
            </a:r>
            <a:r>
              <a:rPr lang="sr-Latn-RS" sz="3600" dirty="0" smtClean="0"/>
              <a:t>IN SERBIA</a:t>
            </a:r>
            <a:endParaRPr lang="en-US" sz="3600" dirty="0"/>
          </a:p>
        </p:txBody>
      </p:sp>
      <p:pic>
        <p:nvPicPr>
          <p:cNvPr id="4" name="Content Placeholder 3" descr="ucionica.jpg"/>
          <p:cNvPicPr>
            <a:picLocks noGrp="1" noChangeAspect="1"/>
          </p:cNvPicPr>
          <p:nvPr>
            <p:ph idx="1"/>
          </p:nvPr>
        </p:nvPicPr>
        <p:blipFill>
          <a:blip r:embed="rId2"/>
          <a:stretch>
            <a:fillRect/>
          </a:stretch>
        </p:blipFill>
        <p:spPr>
          <a:xfrm>
            <a:off x="1572609" y="1785926"/>
            <a:ext cx="5998782" cy="4340237"/>
          </a:xfrm>
        </p:spPr>
      </p:pic>
      <p:pic>
        <p:nvPicPr>
          <p:cNvPr id="6" name="Picture 5" descr="VSOVNS_logo.jpg"/>
          <p:cNvPicPr>
            <a:picLocks noChangeAspect="1"/>
          </p:cNvPicPr>
          <p:nvPr/>
        </p:nvPicPr>
        <p:blipFill>
          <a:blip r:embed="rId3"/>
          <a:stretch>
            <a:fillRect/>
          </a:stretch>
        </p:blipFill>
        <p:spPr>
          <a:xfrm>
            <a:off x="7143768" y="214290"/>
            <a:ext cx="1785950" cy="50887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246912"/>
            <a:ext cx="5872736" cy="552694"/>
          </a:xfrm>
        </p:spPr>
        <p:txBody>
          <a:bodyPr>
            <a:normAutofit fontScale="90000"/>
          </a:bodyPr>
          <a:lstStyle/>
          <a:p>
            <a:pPr algn="ctr"/>
            <a:r>
              <a:rPr lang="en-GB" sz="3600" dirty="0" smtClean="0"/>
              <a:t>PRIMARY EDUCATION </a:t>
            </a:r>
            <a:endParaRPr lang="en-US" sz="3600" dirty="0"/>
          </a:p>
        </p:txBody>
      </p:sp>
      <p:sp>
        <p:nvSpPr>
          <p:cNvPr id="5" name="Text Placeholder 5"/>
          <p:cNvSpPr txBox="1">
            <a:spLocks/>
          </p:cNvSpPr>
          <p:nvPr/>
        </p:nvSpPr>
        <p:spPr>
          <a:xfrm>
            <a:off x="323528" y="1268760"/>
            <a:ext cx="8255030" cy="4824536"/>
          </a:xfrm>
          <a:prstGeom prst="rect">
            <a:avLst/>
          </a:prstGeom>
          <a:solidFill>
            <a:schemeClr val="accent2">
              <a:lumMod val="60000"/>
              <a:lumOff val="40000"/>
            </a:schemeClr>
          </a:solidFill>
        </p:spPr>
        <p:txBody>
          <a:bodyPr vert="horz" lIns="91440" tIns="45720" rIns="91440" bIns="45720" rtlCol="0">
            <a:normAutofit fontScale="925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sr-Latn-RS" sz="2400" b="0" i="0" u="none" strike="noStrike" kern="1200" cap="none" spc="0" normalizeH="0" baseline="0" noProof="0" dirty="0" smtClean="0">
                <a:ln>
                  <a:noFill/>
                </a:ln>
                <a:solidFill>
                  <a:schemeClr val="bg1">
                    <a:lumMod val="95000"/>
                  </a:schemeClr>
                </a:solidFill>
                <a:effectLst/>
                <a:uLnTx/>
                <a:uFillTx/>
                <a:latin typeface="+mn-lt"/>
                <a:ea typeface="+mn-ea"/>
                <a:cs typeface="+mn-cs"/>
              </a:rPr>
              <a:t>  </a:t>
            </a:r>
            <a:r>
              <a:rPr kumimoji="0" lang="sr-Latn-RS" sz="2400" b="1" i="0" u="none" strike="noStrike" kern="1200" cap="none" spc="0" normalizeH="0" baseline="0" noProof="0" dirty="0" smtClean="0">
                <a:ln>
                  <a:noFill/>
                </a:ln>
                <a:solidFill>
                  <a:schemeClr val="bg1">
                    <a:lumMod val="95000"/>
                  </a:schemeClr>
                </a:solidFill>
                <a:effectLst/>
                <a:uLnTx/>
                <a:uFillTx/>
                <a:latin typeface="+mn-lt"/>
                <a:ea typeface="+mn-ea"/>
                <a:cs typeface="+mn-cs"/>
              </a:rPr>
              <a:t>Decreasing number of children in Vojvodina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sr-Latn-RS" sz="2400" dirty="0" smtClean="0">
              <a:solidFill>
                <a:schemeClr val="bg1">
                  <a:lumMod val="95000"/>
                </a:schemeClr>
              </a:solidFill>
            </a:endParaRPr>
          </a:p>
          <a:p>
            <a:r>
              <a:rPr lang="en-GB" sz="2100" dirty="0">
                <a:solidFill>
                  <a:schemeClr val="bg1">
                    <a:lumMod val="95000"/>
                  </a:schemeClr>
                </a:solidFill>
              </a:rPr>
              <a:t>In school 201</a:t>
            </a:r>
            <a:r>
              <a:rPr lang="sr-Latn-RS" sz="2100" dirty="0">
                <a:solidFill>
                  <a:schemeClr val="bg1">
                    <a:lumMod val="95000"/>
                  </a:schemeClr>
                </a:solidFill>
              </a:rPr>
              <a:t>4</a:t>
            </a:r>
            <a:r>
              <a:rPr lang="en-GB" sz="2100" dirty="0">
                <a:solidFill>
                  <a:schemeClr val="bg1">
                    <a:lumMod val="95000"/>
                  </a:schemeClr>
                </a:solidFill>
              </a:rPr>
              <a:t>/201</a:t>
            </a:r>
            <a:r>
              <a:rPr lang="sr-Latn-RS" sz="2100" dirty="0">
                <a:solidFill>
                  <a:schemeClr val="bg1">
                    <a:lumMod val="95000"/>
                  </a:schemeClr>
                </a:solidFill>
              </a:rPr>
              <a:t>5</a:t>
            </a:r>
            <a:r>
              <a:rPr lang="en-GB" sz="2100" dirty="0">
                <a:solidFill>
                  <a:schemeClr val="bg1">
                    <a:lumMod val="95000"/>
                  </a:schemeClr>
                </a:solidFill>
              </a:rPr>
              <a:t> year </a:t>
            </a:r>
            <a:r>
              <a:rPr lang="sr-Latn-RS" sz="2100" dirty="0">
                <a:solidFill>
                  <a:schemeClr val="bg1">
                    <a:lumMod val="95000"/>
                  </a:schemeClr>
                </a:solidFill>
              </a:rPr>
              <a:t>17.848</a:t>
            </a:r>
            <a:r>
              <a:rPr lang="en-GB" sz="2100" dirty="0">
                <a:solidFill>
                  <a:schemeClr val="bg1">
                    <a:lumMod val="95000"/>
                  </a:schemeClr>
                </a:solidFill>
              </a:rPr>
              <a:t> children were enrolled in the first grade of primary school in </a:t>
            </a:r>
            <a:r>
              <a:rPr lang="en-GB" sz="2100" dirty="0" err="1">
                <a:solidFill>
                  <a:schemeClr val="bg1">
                    <a:lumMod val="95000"/>
                  </a:schemeClr>
                </a:solidFill>
              </a:rPr>
              <a:t>Vojvodina</a:t>
            </a:r>
            <a:r>
              <a:rPr lang="en-GB" sz="2100" dirty="0">
                <a:solidFill>
                  <a:schemeClr val="bg1">
                    <a:lumMod val="95000"/>
                  </a:schemeClr>
                </a:solidFill>
              </a:rPr>
              <a:t>.</a:t>
            </a:r>
            <a:r>
              <a:rPr lang="sr-Latn-RS" sz="2100" dirty="0">
                <a:solidFill>
                  <a:schemeClr val="bg1">
                    <a:lumMod val="95000"/>
                  </a:schemeClr>
                </a:solidFill>
              </a:rPr>
              <a:t> They are divided in 888 non combined classes and 132 combined classes. </a:t>
            </a:r>
          </a:p>
          <a:p>
            <a:endParaRPr lang="en-US" sz="2100" dirty="0">
              <a:solidFill>
                <a:schemeClr val="bg1">
                  <a:lumMod val="95000"/>
                </a:schemeClr>
              </a:solidFill>
            </a:endParaRPr>
          </a:p>
          <a:p>
            <a:r>
              <a:rPr lang="sr-Latn-RS" sz="2100" dirty="0">
                <a:solidFill>
                  <a:schemeClr val="bg1">
                    <a:lumMod val="95000"/>
                  </a:schemeClr>
                </a:solidFill>
              </a:rPr>
              <a:t>In 2014/2015 = 17.848 chilren (803 less than in 2013/2014 = 18.651) </a:t>
            </a:r>
          </a:p>
          <a:p>
            <a:r>
              <a:rPr lang="en-GB" sz="2100" dirty="0">
                <a:solidFill>
                  <a:schemeClr val="bg1">
                    <a:lumMod val="95000"/>
                  </a:schemeClr>
                </a:solidFill>
              </a:rPr>
              <a:t>In 2013/2014 </a:t>
            </a:r>
            <a:r>
              <a:rPr lang="sr-Latn-RS" sz="2100" dirty="0">
                <a:solidFill>
                  <a:schemeClr val="bg1">
                    <a:lumMod val="95000"/>
                  </a:schemeClr>
                </a:solidFill>
              </a:rPr>
              <a:t>= 18.651 children (</a:t>
            </a:r>
            <a:r>
              <a:rPr lang="en-GB" sz="2100" dirty="0">
                <a:solidFill>
                  <a:schemeClr val="bg1">
                    <a:lumMod val="95000"/>
                  </a:schemeClr>
                </a:solidFill>
              </a:rPr>
              <a:t>442 less than</a:t>
            </a:r>
            <a:r>
              <a:rPr lang="sr-Latn-RS" sz="2100" dirty="0">
                <a:solidFill>
                  <a:schemeClr val="bg1">
                    <a:lumMod val="95000"/>
                  </a:schemeClr>
                </a:solidFill>
              </a:rPr>
              <a:t> in</a:t>
            </a:r>
            <a:r>
              <a:rPr lang="en-GB" sz="2100" dirty="0">
                <a:solidFill>
                  <a:schemeClr val="bg1">
                    <a:lumMod val="95000"/>
                  </a:schemeClr>
                </a:solidFill>
              </a:rPr>
              <a:t> 2012/2013</a:t>
            </a:r>
            <a:r>
              <a:rPr lang="sr-Latn-RS" sz="2100" dirty="0">
                <a:solidFill>
                  <a:schemeClr val="bg1">
                    <a:lumMod val="95000"/>
                  </a:schemeClr>
                </a:solidFill>
              </a:rPr>
              <a:t> = 19.093)</a:t>
            </a:r>
            <a:endParaRPr lang="en-US" sz="2100" dirty="0">
              <a:solidFill>
                <a:schemeClr val="bg1">
                  <a:lumMod val="95000"/>
                </a:schemeClr>
              </a:solidFill>
            </a:endParaRPr>
          </a:p>
          <a:p>
            <a:r>
              <a:rPr lang="en-US" sz="2100" dirty="0">
                <a:solidFill>
                  <a:schemeClr val="bg1">
                    <a:lumMod val="95000"/>
                  </a:schemeClr>
                </a:solidFill>
              </a:rPr>
              <a:t>In 2012/2013</a:t>
            </a:r>
            <a:r>
              <a:rPr lang="sr-Latn-RS" sz="2100" dirty="0">
                <a:solidFill>
                  <a:schemeClr val="bg1">
                    <a:lumMod val="95000"/>
                  </a:schemeClr>
                </a:solidFill>
              </a:rPr>
              <a:t> =</a:t>
            </a:r>
            <a:r>
              <a:rPr lang="en-US" sz="2100" dirty="0">
                <a:solidFill>
                  <a:schemeClr val="bg1">
                    <a:lumMod val="95000"/>
                  </a:schemeClr>
                </a:solidFill>
              </a:rPr>
              <a:t> </a:t>
            </a:r>
            <a:r>
              <a:rPr lang="sr-Latn-RS" sz="2100" dirty="0">
                <a:solidFill>
                  <a:schemeClr val="bg1">
                    <a:lumMod val="95000"/>
                  </a:schemeClr>
                </a:solidFill>
              </a:rPr>
              <a:t>19.093 children (</a:t>
            </a:r>
            <a:r>
              <a:rPr lang="en-US" sz="2100" dirty="0">
                <a:solidFill>
                  <a:schemeClr val="bg1">
                    <a:lumMod val="95000"/>
                  </a:schemeClr>
                </a:solidFill>
              </a:rPr>
              <a:t>527 less than </a:t>
            </a:r>
            <a:r>
              <a:rPr lang="sr-Latn-RS" sz="2100" dirty="0">
                <a:solidFill>
                  <a:schemeClr val="bg1">
                    <a:lumMod val="95000"/>
                  </a:schemeClr>
                </a:solidFill>
              </a:rPr>
              <a:t>in </a:t>
            </a:r>
            <a:r>
              <a:rPr lang="en-US" sz="2100" dirty="0">
                <a:solidFill>
                  <a:schemeClr val="bg1">
                    <a:lumMod val="95000"/>
                  </a:schemeClr>
                </a:solidFill>
              </a:rPr>
              <a:t>2011/2012</a:t>
            </a:r>
            <a:r>
              <a:rPr lang="sr-Latn-RS" sz="2100" dirty="0">
                <a:solidFill>
                  <a:schemeClr val="bg1">
                    <a:lumMod val="95000"/>
                  </a:schemeClr>
                </a:solidFill>
              </a:rPr>
              <a:t> = 19.620) </a:t>
            </a:r>
            <a:endParaRPr lang="en-US" sz="2100" dirty="0">
              <a:solidFill>
                <a:schemeClr val="bg1">
                  <a:lumMod val="95000"/>
                </a:schemeClr>
              </a:solidFill>
            </a:endParaRPr>
          </a:p>
          <a:p>
            <a:r>
              <a:rPr lang="en-US" sz="2100" dirty="0">
                <a:solidFill>
                  <a:schemeClr val="bg1">
                    <a:lumMod val="95000"/>
                  </a:schemeClr>
                </a:solidFill>
              </a:rPr>
              <a:t>In 2011/2012 </a:t>
            </a:r>
            <a:r>
              <a:rPr lang="sr-Latn-RS" sz="2100" dirty="0">
                <a:solidFill>
                  <a:schemeClr val="bg1">
                    <a:lumMod val="95000"/>
                  </a:schemeClr>
                </a:solidFill>
              </a:rPr>
              <a:t>=  19.620 children (</a:t>
            </a:r>
            <a:r>
              <a:rPr lang="en-US" sz="2100" dirty="0">
                <a:solidFill>
                  <a:schemeClr val="bg1">
                    <a:lumMod val="95000"/>
                  </a:schemeClr>
                </a:solidFill>
              </a:rPr>
              <a:t>912 less than </a:t>
            </a:r>
            <a:r>
              <a:rPr lang="sr-Latn-RS" sz="2100" dirty="0">
                <a:solidFill>
                  <a:schemeClr val="bg1">
                    <a:lumMod val="95000"/>
                  </a:schemeClr>
                </a:solidFill>
              </a:rPr>
              <a:t>in </a:t>
            </a:r>
            <a:r>
              <a:rPr lang="en-US" sz="2100" dirty="0">
                <a:solidFill>
                  <a:schemeClr val="bg1">
                    <a:lumMod val="95000"/>
                  </a:schemeClr>
                </a:solidFill>
              </a:rPr>
              <a:t>2010/2011</a:t>
            </a:r>
            <a:r>
              <a:rPr lang="sr-Latn-RS" sz="2100" dirty="0">
                <a:solidFill>
                  <a:schemeClr val="bg1">
                    <a:lumMod val="95000"/>
                  </a:schemeClr>
                </a:solidFill>
              </a:rPr>
              <a:t> = 20.532) </a:t>
            </a:r>
          </a:p>
          <a:p>
            <a:r>
              <a:rPr lang="sr-Latn-RS" sz="2100" dirty="0">
                <a:solidFill>
                  <a:schemeClr val="bg1">
                    <a:lumMod val="95000"/>
                  </a:schemeClr>
                </a:solidFill>
              </a:rPr>
              <a:t>              </a:t>
            </a:r>
            <a:r>
              <a:rPr lang="sr-Latn-RS" sz="2100" b="1" dirty="0">
                <a:solidFill>
                  <a:schemeClr val="bg1">
                    <a:lumMod val="95000"/>
                  </a:schemeClr>
                </a:solidFill>
              </a:rPr>
              <a:t>TOTAL 2.684 CHILDREN LESS. </a:t>
            </a:r>
          </a:p>
          <a:p>
            <a:endParaRPr lang="sr-Latn-RS" sz="2100" dirty="0">
              <a:solidFill>
                <a:schemeClr val="bg1">
                  <a:lumMod val="95000"/>
                </a:schemeClr>
              </a:solidFill>
            </a:endParaRPr>
          </a:p>
          <a:p>
            <a:r>
              <a:rPr lang="sr-Latn-RS" sz="2100" dirty="0">
                <a:solidFill>
                  <a:schemeClr val="bg1">
                    <a:lumMod val="95000"/>
                  </a:schemeClr>
                </a:solidFill>
              </a:rPr>
              <a:t>Incrising number of children with dissabilities (105) </a:t>
            </a:r>
            <a:r>
              <a:rPr lang="en-GB" sz="2100" dirty="0" smtClean="0">
                <a:solidFill>
                  <a:schemeClr val="bg1">
                    <a:lumMod val="95000"/>
                  </a:schemeClr>
                </a:solidFill>
              </a:rPr>
              <a:t>enrolled in 1</a:t>
            </a:r>
            <a:r>
              <a:rPr lang="en-GB" sz="2100" baseline="30000" dirty="0" smtClean="0">
                <a:solidFill>
                  <a:schemeClr val="bg1">
                    <a:lumMod val="95000"/>
                  </a:schemeClr>
                </a:solidFill>
              </a:rPr>
              <a:t>st</a:t>
            </a:r>
            <a:r>
              <a:rPr lang="en-GB" sz="2100" dirty="0" smtClean="0">
                <a:solidFill>
                  <a:schemeClr val="bg1">
                    <a:lumMod val="95000"/>
                  </a:schemeClr>
                </a:solidFill>
              </a:rPr>
              <a:t> grade of Primary school </a:t>
            </a:r>
            <a:r>
              <a:rPr lang="sr-Latn-RS" sz="2100" dirty="0" smtClean="0">
                <a:solidFill>
                  <a:schemeClr val="bg1">
                    <a:lumMod val="95000"/>
                  </a:schemeClr>
                </a:solidFill>
              </a:rPr>
              <a:t>compared </a:t>
            </a:r>
            <a:r>
              <a:rPr lang="sr-Latn-RS" sz="2100" dirty="0">
                <a:solidFill>
                  <a:schemeClr val="bg1">
                    <a:lumMod val="95000"/>
                  </a:schemeClr>
                </a:solidFill>
              </a:rPr>
              <a:t>to last school year. </a:t>
            </a:r>
            <a:r>
              <a:rPr lang="sr-Latn-RS" sz="2000" baseline="0" dirty="0">
                <a:solidFill>
                  <a:schemeClr val="bg1">
                    <a:lumMod val="95000"/>
                  </a:schemeClr>
                </a:solidFill>
              </a:rPr>
              <a:t>	</a:t>
            </a:r>
            <a:endParaRPr kumimoji="0" lang="en-GB" sz="20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pic>
        <p:nvPicPr>
          <p:cNvPr id="7" name="Picture 6" descr="VSOVNS_logo.jpg"/>
          <p:cNvPicPr>
            <a:picLocks noChangeAspect="1"/>
          </p:cNvPicPr>
          <p:nvPr/>
        </p:nvPicPr>
        <p:blipFill>
          <a:blip r:embed="rId2"/>
          <a:stretch>
            <a:fillRect/>
          </a:stretch>
        </p:blipFill>
        <p:spPr>
          <a:xfrm>
            <a:off x="7072330" y="214290"/>
            <a:ext cx="1785950" cy="50887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1193" y="283808"/>
            <a:ext cx="6131024" cy="582237"/>
          </a:xfrm>
        </p:spPr>
        <p:txBody>
          <a:bodyPr>
            <a:normAutofit fontScale="90000"/>
          </a:bodyPr>
          <a:lstStyle/>
          <a:p>
            <a:pPr algn="ctr"/>
            <a:r>
              <a:rPr lang="en-GB" sz="3600" dirty="0" smtClean="0"/>
              <a:t>PRIMARY EDUCATION </a:t>
            </a:r>
            <a:endParaRPr lang="en-US" sz="3600" dirty="0"/>
          </a:p>
        </p:txBody>
      </p:sp>
      <p:sp>
        <p:nvSpPr>
          <p:cNvPr id="2" name="Content Placeholder 1"/>
          <p:cNvSpPr>
            <a:spLocks noGrp="1"/>
          </p:cNvSpPr>
          <p:nvPr>
            <p:ph idx="1"/>
          </p:nvPr>
        </p:nvSpPr>
        <p:spPr>
          <a:xfrm>
            <a:off x="461193" y="1219297"/>
            <a:ext cx="8229600" cy="1345607"/>
          </a:xfrm>
        </p:spPr>
        <p:txBody>
          <a:bodyPr>
            <a:normAutofit fontScale="55000" lnSpcReduction="20000"/>
          </a:bodyPr>
          <a:lstStyle/>
          <a:p>
            <a:r>
              <a:rPr lang="en-GB" sz="3600" dirty="0" smtClean="0"/>
              <a:t>346 elementary schools are spread over the Autonomous Province of </a:t>
            </a:r>
            <a:r>
              <a:rPr lang="en-GB" sz="3600" dirty="0" err="1" smtClean="0"/>
              <a:t>Vojvodina</a:t>
            </a:r>
            <a:r>
              <a:rPr lang="en-GB" sz="3600" dirty="0" smtClean="0"/>
              <a:t>.</a:t>
            </a:r>
          </a:p>
          <a:p>
            <a:r>
              <a:rPr lang="en-GB" sz="3600" dirty="0" smtClean="0"/>
              <a:t>344 are state primary schools</a:t>
            </a:r>
          </a:p>
          <a:p>
            <a:r>
              <a:rPr lang="en-GB" sz="3600" dirty="0" smtClean="0"/>
              <a:t>2 are private primary schools (both of them are in Novi Sad)</a:t>
            </a:r>
            <a:r>
              <a:rPr lang="sr-Latn-RS" sz="3600" dirty="0" smtClean="0"/>
              <a:t> </a:t>
            </a:r>
          </a:p>
        </p:txBody>
      </p:sp>
      <p:sp>
        <p:nvSpPr>
          <p:cNvPr id="4" name="Rectangle 3"/>
          <p:cNvSpPr/>
          <p:nvPr/>
        </p:nvSpPr>
        <p:spPr>
          <a:xfrm>
            <a:off x="714348" y="2638365"/>
            <a:ext cx="7429552" cy="646331"/>
          </a:xfrm>
          <a:prstGeom prst="rect">
            <a:avLst/>
          </a:prstGeom>
          <a:solidFill>
            <a:schemeClr val="accent2">
              <a:lumMod val="60000"/>
              <a:lumOff val="40000"/>
            </a:schemeClr>
          </a:solidFill>
          <a:ln w="22225">
            <a:solidFill>
              <a:schemeClr val="tx2"/>
            </a:solidFill>
            <a:prstDash val="sysDot"/>
          </a:ln>
        </p:spPr>
        <p:txBody>
          <a:bodyPr wrap="square">
            <a:spAutoFit/>
          </a:bodyPr>
          <a:lstStyle/>
          <a:p>
            <a:pPr algn="just"/>
            <a:r>
              <a:rPr lang="en-GB" b="1" dirty="0" smtClean="0">
                <a:solidFill>
                  <a:schemeClr val="tx2">
                    <a:lumMod val="75000"/>
                  </a:schemeClr>
                </a:solidFill>
              </a:rPr>
              <a:t>Languages: Serbian, Hungarian, Slovakian, Rumanian, </a:t>
            </a:r>
            <a:r>
              <a:rPr lang="en-GB" b="1" dirty="0" err="1" smtClean="0">
                <a:solidFill>
                  <a:schemeClr val="tx2">
                    <a:lumMod val="75000"/>
                  </a:schemeClr>
                </a:solidFill>
              </a:rPr>
              <a:t>Ruthenian</a:t>
            </a:r>
            <a:r>
              <a:rPr lang="en-GB" b="1" dirty="0" smtClean="0">
                <a:solidFill>
                  <a:schemeClr val="tx2">
                    <a:lumMod val="75000"/>
                  </a:schemeClr>
                </a:solidFill>
              </a:rPr>
              <a:t> and Croatian. </a:t>
            </a:r>
          </a:p>
        </p:txBody>
      </p:sp>
      <p:sp>
        <p:nvSpPr>
          <p:cNvPr id="6" name="Rectangle 5"/>
          <p:cNvSpPr/>
          <p:nvPr/>
        </p:nvSpPr>
        <p:spPr>
          <a:xfrm>
            <a:off x="607191" y="3429000"/>
            <a:ext cx="7643866" cy="1815882"/>
          </a:xfrm>
          <a:prstGeom prst="rect">
            <a:avLst/>
          </a:prstGeom>
        </p:spPr>
        <p:txBody>
          <a:bodyPr wrap="square">
            <a:spAutoFit/>
          </a:bodyPr>
          <a:lstStyle/>
          <a:p>
            <a:pPr algn="just"/>
            <a:r>
              <a:rPr lang="en-GB" sz="1600" dirty="0" err="1" smtClean="0"/>
              <a:t>Variaties</a:t>
            </a:r>
            <a:r>
              <a:rPr lang="en-GB" sz="1600" dirty="0" smtClean="0"/>
              <a:t>: monolingual, bilingual, trilingual (S</a:t>
            </a:r>
            <a:r>
              <a:rPr lang="sr-Latn-CS" sz="1600" dirty="0" smtClean="0"/>
              <a:t>e</a:t>
            </a:r>
            <a:r>
              <a:rPr lang="en-GB" sz="1600" dirty="0" err="1" smtClean="0"/>
              <a:t>rbian</a:t>
            </a:r>
            <a:r>
              <a:rPr lang="sr-Latn-CS" sz="1600" dirty="0" smtClean="0"/>
              <a:t>,</a:t>
            </a:r>
            <a:r>
              <a:rPr lang="en-GB" sz="1600" dirty="0" smtClean="0"/>
              <a:t> </a:t>
            </a:r>
            <a:r>
              <a:rPr lang="sr-Latn-CS" sz="1600" dirty="0" smtClean="0"/>
              <a:t>Slo</a:t>
            </a:r>
            <a:r>
              <a:rPr lang="en-GB" sz="1600" dirty="0" err="1" smtClean="0"/>
              <a:t>vakian</a:t>
            </a:r>
            <a:r>
              <a:rPr lang="sr-Latn-CS" sz="1600" dirty="0" smtClean="0"/>
              <a:t>,</a:t>
            </a:r>
            <a:r>
              <a:rPr lang="en-GB" sz="1600" dirty="0" smtClean="0"/>
              <a:t> </a:t>
            </a:r>
            <a:r>
              <a:rPr lang="sr-Latn-CS" sz="1600" dirty="0" smtClean="0"/>
              <a:t>Hu</a:t>
            </a:r>
            <a:r>
              <a:rPr lang="en-GB" sz="1600" dirty="0" err="1" smtClean="0"/>
              <a:t>ngarian</a:t>
            </a:r>
            <a:r>
              <a:rPr lang="sr-Latn-CS" sz="1600" dirty="0" smtClean="0"/>
              <a:t>)</a:t>
            </a:r>
          </a:p>
          <a:p>
            <a:pPr algn="just"/>
            <a:endParaRPr lang="en-GB" sz="1600" dirty="0" smtClean="0"/>
          </a:p>
          <a:p>
            <a:pPr algn="just">
              <a:buFontTx/>
              <a:buChar char="-"/>
            </a:pPr>
            <a:r>
              <a:rPr lang="en-GB" sz="1600" dirty="0" smtClean="0"/>
              <a:t>4 schools in NS are bilingual (Serbian-Hungarian – </a:t>
            </a:r>
            <a:r>
              <a:rPr lang="en-GB" sz="1600" dirty="0" err="1" smtClean="0"/>
              <a:t>Petefi</a:t>
            </a:r>
            <a:r>
              <a:rPr lang="sr-Latn-RS" sz="1600" dirty="0" smtClean="0"/>
              <a:t> Šandor, Sonja Marinković, Nikola Tesla, Jože</a:t>
            </a:r>
            <a:r>
              <a:rPr lang="en-GB" sz="1600" dirty="0" smtClean="0"/>
              <a:t>f</a:t>
            </a:r>
            <a:r>
              <a:rPr lang="sr-Latn-RS" sz="1600" dirty="0" smtClean="0"/>
              <a:t> Atila</a:t>
            </a:r>
            <a:r>
              <a:rPr lang="en-GB" sz="1600" dirty="0" smtClean="0"/>
              <a:t>) </a:t>
            </a:r>
          </a:p>
          <a:p>
            <a:pPr algn="just">
              <a:buFontTx/>
              <a:buChar char="-"/>
            </a:pPr>
            <a:endParaRPr lang="sr-Latn-RS" sz="1600" dirty="0" smtClean="0"/>
          </a:p>
          <a:p>
            <a:pPr algn="just">
              <a:buFontTx/>
              <a:buChar char="-"/>
            </a:pPr>
            <a:r>
              <a:rPr lang="en-GB" sz="1600" dirty="0" smtClean="0"/>
              <a:t>3 schools covered by authority of city of Novi Sad are bilingual too (1 Slovakian-Serbian</a:t>
            </a:r>
            <a:r>
              <a:rPr lang="sr-Latn-RS" sz="1600" dirty="0" smtClean="0"/>
              <a:t> in Kisač</a:t>
            </a:r>
            <a:r>
              <a:rPr lang="en-GB" sz="1600" dirty="0" smtClean="0"/>
              <a:t>, 2 Serbian-Hungarian</a:t>
            </a:r>
            <a:r>
              <a:rPr lang="sr-Latn-RS" sz="1600" dirty="0" smtClean="0"/>
              <a:t> in Rumenka and in Budisava</a:t>
            </a:r>
            <a:r>
              <a:rPr lang="en-GB" sz="1600" dirty="0" smtClean="0"/>
              <a:t>)</a:t>
            </a:r>
            <a:endParaRPr lang="sr-Latn-RS" sz="1600" dirty="0" smtClean="0"/>
          </a:p>
        </p:txBody>
      </p:sp>
      <p:pic>
        <p:nvPicPr>
          <p:cNvPr id="8" name="Picture 7" descr="VSOVNS_logo.jpg"/>
          <p:cNvPicPr>
            <a:picLocks noChangeAspect="1"/>
          </p:cNvPicPr>
          <p:nvPr/>
        </p:nvPicPr>
        <p:blipFill>
          <a:blip r:embed="rId2"/>
          <a:stretch>
            <a:fillRect/>
          </a:stretch>
        </p:blipFill>
        <p:spPr>
          <a:xfrm>
            <a:off x="7143768" y="357166"/>
            <a:ext cx="1785950" cy="508879"/>
          </a:xfrm>
          <a:prstGeom prst="rect">
            <a:avLst/>
          </a:prstGeom>
        </p:spPr>
      </p:pic>
      <p:sp>
        <p:nvSpPr>
          <p:cNvPr id="7" name="Rectangle 6"/>
          <p:cNvSpPr/>
          <p:nvPr/>
        </p:nvSpPr>
        <p:spPr>
          <a:xfrm>
            <a:off x="714348" y="5661248"/>
            <a:ext cx="7429552" cy="923330"/>
          </a:xfrm>
          <a:prstGeom prst="rect">
            <a:avLst/>
          </a:prstGeom>
          <a:solidFill>
            <a:schemeClr val="accent2">
              <a:lumMod val="60000"/>
              <a:lumOff val="40000"/>
            </a:schemeClr>
          </a:solidFill>
          <a:ln w="22225">
            <a:solidFill>
              <a:schemeClr val="tx2"/>
            </a:solidFill>
            <a:prstDash val="sysDot"/>
          </a:ln>
        </p:spPr>
        <p:txBody>
          <a:bodyPr wrap="square">
            <a:spAutoFit/>
          </a:bodyPr>
          <a:lstStyle/>
          <a:p>
            <a:pPr algn="just"/>
            <a:r>
              <a:rPr lang="sr-Latn-RS" b="1" dirty="0" smtClean="0">
                <a:solidFill>
                  <a:schemeClr val="tx2">
                    <a:lumMod val="75000"/>
                  </a:schemeClr>
                </a:solidFill>
              </a:rPr>
              <a:t>Problems: some schools do not have pupils to enroll and some of them should be closed because of school rationalization; problems regarding inclusion; religius education... </a:t>
            </a:r>
            <a:endParaRPr lang="en-GB" b="1" dirty="0" smtClean="0">
              <a:solidFill>
                <a:schemeClr val="tx2">
                  <a:lumMod val="7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857232"/>
            <a:ext cx="8229600" cy="1143000"/>
          </a:xfrm>
        </p:spPr>
        <p:txBody>
          <a:bodyPr>
            <a:noAutofit/>
          </a:bodyPr>
          <a:lstStyle/>
          <a:p>
            <a:r>
              <a:rPr lang="en-GB" sz="3600" dirty="0" smtClean="0"/>
              <a:t>SECONDARY EDUCATION</a:t>
            </a:r>
            <a:r>
              <a:rPr lang="sr-Latn-RS" sz="3600" dirty="0" smtClean="0"/>
              <a:t> IN VOJVODINA (Secondary II school)</a:t>
            </a:r>
            <a:endParaRPr lang="en-US" sz="3600" dirty="0"/>
          </a:p>
        </p:txBody>
      </p:sp>
      <p:pic>
        <p:nvPicPr>
          <p:cNvPr id="4" name="Content Placeholder 3" descr="srednja skola.jpg"/>
          <p:cNvPicPr>
            <a:picLocks noGrp="1" noChangeAspect="1"/>
          </p:cNvPicPr>
          <p:nvPr>
            <p:ph idx="1"/>
          </p:nvPr>
        </p:nvPicPr>
        <p:blipFill>
          <a:blip r:embed="rId2"/>
          <a:stretch>
            <a:fillRect/>
          </a:stretch>
        </p:blipFill>
        <p:spPr>
          <a:xfrm>
            <a:off x="1000100" y="2285992"/>
            <a:ext cx="6929485" cy="4000528"/>
          </a:xfrm>
        </p:spPr>
      </p:pic>
      <p:pic>
        <p:nvPicPr>
          <p:cNvPr id="6" name="Picture 5" descr="VSOVNS_logo.jpg"/>
          <p:cNvPicPr>
            <a:picLocks noChangeAspect="1"/>
          </p:cNvPicPr>
          <p:nvPr/>
        </p:nvPicPr>
        <p:blipFill>
          <a:blip r:embed="rId3"/>
          <a:stretch>
            <a:fillRect/>
          </a:stretch>
        </p:blipFill>
        <p:spPr>
          <a:xfrm>
            <a:off x="6929454" y="285728"/>
            <a:ext cx="1785950" cy="50887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00042"/>
            <a:ext cx="6686568" cy="840726"/>
          </a:xfrm>
        </p:spPr>
        <p:txBody>
          <a:bodyPr>
            <a:normAutofit/>
          </a:bodyPr>
          <a:lstStyle/>
          <a:p>
            <a:pPr algn="ctr"/>
            <a:r>
              <a:rPr lang="en-GB" sz="3600" dirty="0" smtClean="0"/>
              <a:t>SECONDARY EDUCATION</a:t>
            </a:r>
            <a:endParaRPr lang="en-US" sz="3600" dirty="0"/>
          </a:p>
        </p:txBody>
      </p:sp>
      <p:sp>
        <p:nvSpPr>
          <p:cNvPr id="2" name="Content Placeholder 1"/>
          <p:cNvSpPr>
            <a:spLocks noGrp="1"/>
          </p:cNvSpPr>
          <p:nvPr>
            <p:ph idx="1"/>
          </p:nvPr>
        </p:nvSpPr>
        <p:spPr>
          <a:xfrm>
            <a:off x="457200" y="1524000"/>
            <a:ext cx="8229600" cy="3548074"/>
          </a:xfrm>
        </p:spPr>
        <p:txBody>
          <a:bodyPr>
            <a:normAutofit fontScale="55000" lnSpcReduction="20000"/>
          </a:bodyPr>
          <a:lstStyle/>
          <a:p>
            <a:r>
              <a:rPr lang="en-US" dirty="0" smtClean="0"/>
              <a:t>I</a:t>
            </a:r>
            <a:r>
              <a:rPr lang="sr-Latn-RS" dirty="0" smtClean="0"/>
              <a:t>s organised in 40 municipalities in AP of Vojvodina (5 municipalities </a:t>
            </a:r>
            <a:r>
              <a:rPr lang="sr-Latn-RS" dirty="0" smtClean="0"/>
              <a:t>do </a:t>
            </a:r>
            <a:r>
              <a:rPr lang="sr-Latn-RS" dirty="0" smtClean="0"/>
              <a:t>not have secondary schools)</a:t>
            </a:r>
          </a:p>
          <a:p>
            <a:endParaRPr lang="sr-Latn-RS" dirty="0" smtClean="0"/>
          </a:p>
          <a:p>
            <a:r>
              <a:rPr lang="en-GB" dirty="0" smtClean="0"/>
              <a:t>131 secondary schools</a:t>
            </a:r>
            <a:r>
              <a:rPr lang="sr-Latn-RS" dirty="0" smtClean="0"/>
              <a:t>; </a:t>
            </a:r>
            <a:endParaRPr lang="en-GB" dirty="0" smtClean="0"/>
          </a:p>
          <a:p>
            <a:r>
              <a:rPr lang="en-GB" dirty="0" smtClean="0"/>
              <a:t>121 are state secondary schools</a:t>
            </a:r>
          </a:p>
          <a:p>
            <a:pPr lvl="1"/>
            <a:r>
              <a:rPr lang="en-GB" dirty="0" smtClean="0"/>
              <a:t>26 grammar schools</a:t>
            </a:r>
            <a:r>
              <a:rPr lang="sr-Latn-RS" dirty="0" smtClean="0"/>
              <a:t> (gymnasiums) </a:t>
            </a:r>
            <a:endParaRPr lang="en-GB" dirty="0" smtClean="0"/>
          </a:p>
          <a:p>
            <a:pPr lvl="1"/>
            <a:r>
              <a:rPr lang="en-GB" dirty="0" smtClean="0"/>
              <a:t>74 skilled schools (10 of them are mixed for 3 and 4 years of schooling)</a:t>
            </a:r>
          </a:p>
          <a:p>
            <a:pPr lvl="1"/>
            <a:r>
              <a:rPr lang="en-GB" dirty="0" smtClean="0"/>
              <a:t>10 art schools</a:t>
            </a:r>
          </a:p>
          <a:p>
            <a:pPr lvl="1"/>
            <a:r>
              <a:rPr lang="en-GB" dirty="0" smtClean="0"/>
              <a:t>10 secondary schools for pupils with some difficulties (with professional skills for 1, 2 and 3 years)</a:t>
            </a:r>
          </a:p>
          <a:p>
            <a:pPr lvl="1">
              <a:buNone/>
            </a:pPr>
            <a:endParaRPr lang="en-GB" dirty="0" smtClean="0"/>
          </a:p>
          <a:p>
            <a:pPr lvl="1">
              <a:buNone/>
            </a:pPr>
            <a:r>
              <a:rPr lang="en-GB" dirty="0" smtClean="0"/>
              <a:t>21 private schools are registered, but only in 10 of them pupils are enrolled</a:t>
            </a:r>
          </a:p>
          <a:p>
            <a:pPr lvl="1">
              <a:buNone/>
            </a:pPr>
            <a:endParaRPr lang="en-GB" dirty="0" smtClean="0">
              <a:solidFill>
                <a:schemeClr val="bg2">
                  <a:lumMod val="75000"/>
                </a:schemeClr>
              </a:solidFill>
            </a:endParaRPr>
          </a:p>
          <a:p>
            <a:pPr lvl="1">
              <a:buNone/>
            </a:pPr>
            <a:endParaRPr lang="en-GB" dirty="0" smtClean="0"/>
          </a:p>
        </p:txBody>
      </p:sp>
      <p:sp>
        <p:nvSpPr>
          <p:cNvPr id="5" name="Rectangle 4"/>
          <p:cNvSpPr/>
          <p:nvPr/>
        </p:nvSpPr>
        <p:spPr>
          <a:xfrm>
            <a:off x="500034" y="5500702"/>
            <a:ext cx="8143932" cy="646331"/>
          </a:xfrm>
          <a:prstGeom prst="rect">
            <a:avLst/>
          </a:prstGeom>
          <a:solidFill>
            <a:schemeClr val="accent2">
              <a:lumMod val="60000"/>
              <a:lumOff val="40000"/>
            </a:schemeClr>
          </a:solidFill>
          <a:ln w="22225">
            <a:solidFill>
              <a:schemeClr val="tx2"/>
            </a:solidFill>
            <a:prstDash val="sysDot"/>
          </a:ln>
        </p:spPr>
        <p:txBody>
          <a:bodyPr wrap="square">
            <a:spAutoFit/>
          </a:bodyPr>
          <a:lstStyle/>
          <a:p>
            <a:pPr algn="just"/>
            <a:r>
              <a:rPr lang="en-GB" b="1" dirty="0" smtClean="0">
                <a:solidFill>
                  <a:schemeClr val="tx2">
                    <a:lumMod val="75000"/>
                  </a:schemeClr>
                </a:solidFill>
              </a:rPr>
              <a:t>Languages: </a:t>
            </a:r>
            <a:r>
              <a:rPr lang="sr-Latn-RS" b="1" dirty="0" smtClean="0">
                <a:solidFill>
                  <a:schemeClr val="tx2">
                    <a:lumMod val="75000"/>
                  </a:schemeClr>
                </a:solidFill>
              </a:rPr>
              <a:t>Serbian, Hungarian, Slovakian, Romanian, Rutherian, Croatian</a:t>
            </a:r>
            <a:r>
              <a:rPr lang="sr-Latn-CS" b="1" dirty="0" smtClean="0">
                <a:solidFill>
                  <a:schemeClr val="tx2">
                    <a:lumMod val="75000"/>
                  </a:schemeClr>
                </a:solidFill>
              </a:rPr>
              <a:t>. </a:t>
            </a:r>
            <a:r>
              <a:rPr lang="en-GB" b="1" dirty="0" smtClean="0">
                <a:solidFill>
                  <a:schemeClr val="tx2">
                    <a:lumMod val="75000"/>
                  </a:schemeClr>
                </a:solidFill>
              </a:rPr>
              <a:t> </a:t>
            </a:r>
          </a:p>
        </p:txBody>
      </p:sp>
      <p:pic>
        <p:nvPicPr>
          <p:cNvPr id="7" name="Picture 6" descr="VSOVNS_logo.jpg"/>
          <p:cNvPicPr>
            <a:picLocks noChangeAspect="1"/>
          </p:cNvPicPr>
          <p:nvPr/>
        </p:nvPicPr>
        <p:blipFill>
          <a:blip r:embed="rId2"/>
          <a:stretch>
            <a:fillRect/>
          </a:stretch>
        </p:blipFill>
        <p:spPr>
          <a:xfrm>
            <a:off x="7143768" y="285728"/>
            <a:ext cx="1785950" cy="50887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8343"/>
            <a:ext cx="6900882" cy="697850"/>
          </a:xfrm>
        </p:spPr>
        <p:txBody>
          <a:bodyPr>
            <a:normAutofit fontScale="90000"/>
          </a:bodyPr>
          <a:lstStyle/>
          <a:p>
            <a:pPr algn="ctr"/>
            <a:r>
              <a:rPr lang="en-GB" dirty="0" smtClean="0"/>
              <a:t>SECONDARY EDUCATION</a:t>
            </a:r>
            <a:endParaRPr lang="en-US" dirty="0"/>
          </a:p>
        </p:txBody>
      </p:sp>
      <p:sp>
        <p:nvSpPr>
          <p:cNvPr id="2" name="Content Placeholder 1"/>
          <p:cNvSpPr>
            <a:spLocks noGrp="1"/>
          </p:cNvSpPr>
          <p:nvPr>
            <p:ph idx="1"/>
          </p:nvPr>
        </p:nvSpPr>
        <p:spPr>
          <a:xfrm>
            <a:off x="457200" y="1524000"/>
            <a:ext cx="8229600" cy="2690818"/>
          </a:xfrm>
          <a:solidFill>
            <a:schemeClr val="accent2">
              <a:lumMod val="60000"/>
              <a:lumOff val="40000"/>
            </a:schemeClr>
          </a:solidFill>
        </p:spPr>
        <p:txBody>
          <a:bodyPr>
            <a:normAutofit fontScale="62500" lnSpcReduction="20000"/>
          </a:bodyPr>
          <a:lstStyle/>
          <a:p>
            <a:pPr algn="ctr">
              <a:buNone/>
            </a:pPr>
            <a:r>
              <a:rPr lang="sr-Latn-RS" b="1" dirty="0" smtClean="0">
                <a:solidFill>
                  <a:schemeClr val="bg1"/>
                </a:solidFill>
              </a:rPr>
              <a:t>Decreasing number of pupils in Vojvodina </a:t>
            </a:r>
            <a:endParaRPr lang="en-GB" b="1" dirty="0" smtClean="0">
              <a:solidFill>
                <a:schemeClr val="bg1"/>
              </a:solidFill>
            </a:endParaRPr>
          </a:p>
          <a:p>
            <a:endParaRPr lang="en-GB" dirty="0" smtClean="0">
              <a:solidFill>
                <a:schemeClr val="bg1"/>
              </a:solidFill>
            </a:endParaRPr>
          </a:p>
          <a:p>
            <a:r>
              <a:rPr lang="sr-Latn-RS" dirty="0" smtClean="0">
                <a:solidFill>
                  <a:schemeClr val="bg1"/>
                </a:solidFill>
              </a:rPr>
              <a:t>In 2014/2015 16.733 pupils were enrolled in secondary schools.</a:t>
            </a:r>
          </a:p>
          <a:p>
            <a:r>
              <a:rPr lang="en-GB" dirty="0" smtClean="0">
                <a:solidFill>
                  <a:schemeClr val="bg1"/>
                </a:solidFill>
              </a:rPr>
              <a:t>In 2013/2014 17.605 pupils were enrolled in secondary schools</a:t>
            </a:r>
          </a:p>
          <a:p>
            <a:r>
              <a:rPr lang="en-GB" dirty="0" smtClean="0">
                <a:solidFill>
                  <a:schemeClr val="bg1"/>
                </a:solidFill>
              </a:rPr>
              <a:t>In 2012/2013 19.961 pupils were enrolled in secondary schools.</a:t>
            </a:r>
            <a:endParaRPr lang="sr-Latn-RS" dirty="0" smtClean="0">
              <a:solidFill>
                <a:schemeClr val="bg1"/>
              </a:solidFill>
            </a:endParaRPr>
          </a:p>
          <a:p>
            <a:pPr>
              <a:buNone/>
            </a:pPr>
            <a:r>
              <a:rPr lang="sr-Latn-RS" dirty="0" smtClean="0">
                <a:solidFill>
                  <a:schemeClr val="bg1"/>
                </a:solidFill>
              </a:rPr>
              <a:t>__________________________ </a:t>
            </a:r>
          </a:p>
          <a:p>
            <a:pPr>
              <a:buNone/>
            </a:pPr>
            <a:r>
              <a:rPr lang="sr-Latn-RS" dirty="0" smtClean="0">
                <a:solidFill>
                  <a:schemeClr val="bg1"/>
                </a:solidFill>
              </a:rPr>
              <a:t>    </a:t>
            </a:r>
            <a:r>
              <a:rPr lang="sr-Latn-RS" b="1" dirty="0" smtClean="0">
                <a:solidFill>
                  <a:schemeClr val="bg1"/>
                </a:solidFill>
              </a:rPr>
              <a:t>Distinction is 3.228 </a:t>
            </a:r>
            <a:endParaRPr lang="en-GB" b="1" dirty="0" smtClean="0">
              <a:solidFill>
                <a:schemeClr val="bg1"/>
              </a:solidFill>
            </a:endParaRPr>
          </a:p>
          <a:p>
            <a:endParaRPr lang="en-GB" dirty="0" smtClean="0">
              <a:solidFill>
                <a:schemeClr val="tx1">
                  <a:lumMod val="65000"/>
                  <a:lumOff val="35000"/>
                </a:schemeClr>
              </a:solidFill>
            </a:endParaRPr>
          </a:p>
          <a:p>
            <a:pPr lvl="1">
              <a:buNone/>
            </a:pPr>
            <a:endParaRPr lang="en-GB" dirty="0" smtClean="0">
              <a:solidFill>
                <a:schemeClr val="bg2">
                  <a:lumMod val="75000"/>
                </a:schemeClr>
              </a:solidFill>
            </a:endParaRPr>
          </a:p>
          <a:p>
            <a:pPr lvl="1">
              <a:buNone/>
            </a:pPr>
            <a:endParaRPr lang="en-GB" dirty="0" smtClean="0"/>
          </a:p>
        </p:txBody>
      </p:sp>
      <p:sp>
        <p:nvSpPr>
          <p:cNvPr id="5" name="Rectangle 4"/>
          <p:cNvSpPr/>
          <p:nvPr/>
        </p:nvSpPr>
        <p:spPr>
          <a:xfrm>
            <a:off x="428596" y="4429132"/>
            <a:ext cx="8143932" cy="646331"/>
          </a:xfrm>
          <a:prstGeom prst="rect">
            <a:avLst/>
          </a:prstGeom>
          <a:solidFill>
            <a:schemeClr val="accent2">
              <a:lumMod val="60000"/>
              <a:lumOff val="40000"/>
            </a:schemeClr>
          </a:solidFill>
          <a:ln w="22225">
            <a:solidFill>
              <a:schemeClr val="tx2"/>
            </a:solidFill>
            <a:prstDash val="sysDot"/>
          </a:ln>
        </p:spPr>
        <p:txBody>
          <a:bodyPr wrap="square">
            <a:spAutoFit/>
          </a:bodyPr>
          <a:lstStyle/>
          <a:p>
            <a:pPr algn="just"/>
            <a:r>
              <a:rPr lang="en-GB" b="1" dirty="0" smtClean="0">
                <a:solidFill>
                  <a:schemeClr val="tx2">
                    <a:lumMod val="75000"/>
                  </a:schemeClr>
                </a:solidFill>
              </a:rPr>
              <a:t>Languages: </a:t>
            </a:r>
            <a:r>
              <a:rPr lang="sr-Latn-RS" b="1" dirty="0" smtClean="0">
                <a:solidFill>
                  <a:schemeClr val="tx2">
                    <a:lumMod val="75000"/>
                  </a:schemeClr>
                </a:solidFill>
              </a:rPr>
              <a:t>Serbian, Hungarian, Slovakian, Romanian, Rutherian, Croatian</a:t>
            </a:r>
            <a:r>
              <a:rPr lang="sr-Latn-CS" b="1" dirty="0" smtClean="0">
                <a:solidFill>
                  <a:schemeClr val="tx2">
                    <a:lumMod val="75000"/>
                  </a:schemeClr>
                </a:solidFill>
              </a:rPr>
              <a:t>. </a:t>
            </a:r>
            <a:r>
              <a:rPr lang="en-GB" b="1" dirty="0" smtClean="0">
                <a:solidFill>
                  <a:schemeClr val="tx2">
                    <a:lumMod val="75000"/>
                  </a:schemeClr>
                </a:solidFill>
              </a:rPr>
              <a:t> </a:t>
            </a:r>
          </a:p>
        </p:txBody>
      </p:sp>
      <p:sp>
        <p:nvSpPr>
          <p:cNvPr id="6" name="Rectangle 5"/>
          <p:cNvSpPr/>
          <p:nvPr/>
        </p:nvSpPr>
        <p:spPr>
          <a:xfrm>
            <a:off x="357158" y="5500702"/>
            <a:ext cx="814393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GB" b="1" dirty="0" smtClean="0">
                <a:solidFill>
                  <a:schemeClr val="tx2">
                    <a:lumMod val="75000"/>
                  </a:schemeClr>
                </a:solidFill>
              </a:rPr>
              <a:t>Problems: peer violation, </a:t>
            </a:r>
            <a:r>
              <a:rPr lang="sr-Latn-RS" b="1" dirty="0" smtClean="0">
                <a:solidFill>
                  <a:schemeClr val="tx2">
                    <a:lumMod val="75000"/>
                  </a:schemeClr>
                </a:solidFill>
              </a:rPr>
              <a:t>sexual harassment of girl, </a:t>
            </a:r>
            <a:r>
              <a:rPr lang="en-GB" b="1" dirty="0" smtClean="0">
                <a:solidFill>
                  <a:schemeClr val="tx2">
                    <a:lumMod val="75000"/>
                  </a:schemeClr>
                </a:solidFill>
              </a:rPr>
              <a:t>cyber criminal, alcohol, drugs, unprotected sexual activities, juvenile pregnancy... </a:t>
            </a:r>
          </a:p>
        </p:txBody>
      </p:sp>
      <p:pic>
        <p:nvPicPr>
          <p:cNvPr id="8" name="Picture 7" descr="VSOVNS_logo.jpg"/>
          <p:cNvPicPr>
            <a:picLocks noChangeAspect="1"/>
          </p:cNvPicPr>
          <p:nvPr/>
        </p:nvPicPr>
        <p:blipFill>
          <a:blip r:embed="rId2"/>
          <a:stretch>
            <a:fillRect/>
          </a:stretch>
        </p:blipFill>
        <p:spPr>
          <a:xfrm>
            <a:off x="7143768" y="214290"/>
            <a:ext cx="1785950" cy="50887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928670"/>
            <a:ext cx="8229600" cy="1143000"/>
          </a:xfrm>
        </p:spPr>
        <p:txBody>
          <a:bodyPr>
            <a:noAutofit/>
          </a:bodyPr>
          <a:lstStyle/>
          <a:p>
            <a:r>
              <a:rPr lang="sr-Latn-RS" sz="3600" dirty="0" smtClean="0"/>
              <a:t>UNIVERSITY EDUCATION IN SERBIA</a:t>
            </a:r>
            <a:endParaRPr lang="en-US" sz="3600" dirty="0"/>
          </a:p>
        </p:txBody>
      </p:sp>
      <p:pic>
        <p:nvPicPr>
          <p:cNvPr id="4" name="Content Placeholder 3" descr="Univerzitet_novi_sad.jpg"/>
          <p:cNvPicPr>
            <a:picLocks noGrp="1" noChangeAspect="1"/>
          </p:cNvPicPr>
          <p:nvPr>
            <p:ph idx="1"/>
          </p:nvPr>
        </p:nvPicPr>
        <p:blipFill>
          <a:blip r:embed="rId2"/>
          <a:stretch>
            <a:fillRect/>
          </a:stretch>
        </p:blipFill>
        <p:spPr>
          <a:xfrm>
            <a:off x="3714744" y="3500438"/>
            <a:ext cx="4714908" cy="2714644"/>
          </a:xfrm>
        </p:spPr>
      </p:pic>
      <p:pic>
        <p:nvPicPr>
          <p:cNvPr id="2050" name="Picture 2" descr="C:\Cile\VSOV\Svajcarci\Prezentacije education 2012_2013_2014\UNS-logo.jpg"/>
          <p:cNvPicPr>
            <a:picLocks noChangeAspect="1" noChangeArrowheads="1"/>
          </p:cNvPicPr>
          <p:nvPr/>
        </p:nvPicPr>
        <p:blipFill>
          <a:blip r:embed="rId3"/>
          <a:srcRect/>
          <a:stretch>
            <a:fillRect/>
          </a:stretch>
        </p:blipFill>
        <p:spPr bwMode="auto">
          <a:xfrm>
            <a:off x="857224" y="2500306"/>
            <a:ext cx="2192651" cy="2214578"/>
          </a:xfrm>
          <a:prstGeom prst="rect">
            <a:avLst/>
          </a:prstGeom>
          <a:noFill/>
        </p:spPr>
      </p:pic>
      <p:pic>
        <p:nvPicPr>
          <p:cNvPr id="8" name="Picture 7" descr="VSOVNS_logo.jpg"/>
          <p:cNvPicPr>
            <a:picLocks noChangeAspect="1"/>
          </p:cNvPicPr>
          <p:nvPr/>
        </p:nvPicPr>
        <p:blipFill>
          <a:blip r:embed="rId4"/>
          <a:stretch>
            <a:fillRect/>
          </a:stretch>
        </p:blipFill>
        <p:spPr>
          <a:xfrm>
            <a:off x="7072330" y="214290"/>
            <a:ext cx="1785950" cy="50887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928670"/>
            <a:ext cx="7758138" cy="917596"/>
          </a:xfrm>
        </p:spPr>
        <p:txBody>
          <a:bodyPr>
            <a:noAutofit/>
          </a:bodyPr>
          <a:lstStyle/>
          <a:p>
            <a:r>
              <a:rPr lang="sr-Latn-RS" sz="3600" dirty="0" smtClean="0"/>
              <a:t>UNIVERSITY EDUCATION IN SERBIA</a:t>
            </a:r>
            <a:endParaRPr lang="en-US" sz="3600" dirty="0"/>
          </a:p>
        </p:txBody>
      </p:sp>
      <p:sp>
        <p:nvSpPr>
          <p:cNvPr id="3" name="Content Placeholder 2"/>
          <p:cNvSpPr>
            <a:spLocks noGrp="1"/>
          </p:cNvSpPr>
          <p:nvPr>
            <p:ph idx="1"/>
          </p:nvPr>
        </p:nvSpPr>
        <p:spPr>
          <a:xfrm>
            <a:off x="428596" y="2143116"/>
            <a:ext cx="8229600" cy="4197361"/>
          </a:xfrm>
        </p:spPr>
        <p:txBody>
          <a:bodyPr>
            <a:normAutofit fontScale="92500" lnSpcReduction="20000"/>
          </a:bodyPr>
          <a:lstStyle/>
          <a:p>
            <a:r>
              <a:rPr lang="sr-Latn-RS" dirty="0" smtClean="0"/>
              <a:t>State Universities</a:t>
            </a:r>
          </a:p>
          <a:p>
            <a:pPr lvl="1"/>
            <a:r>
              <a:rPr lang="sr-Latn-RS" dirty="0" smtClean="0"/>
              <a:t>6 cities </a:t>
            </a:r>
            <a:r>
              <a:rPr lang="en-GB" dirty="0" smtClean="0"/>
              <a:t>(BG, NS, NI, KG, PR, NP)</a:t>
            </a:r>
            <a:endParaRPr lang="sr-Latn-RS" dirty="0" smtClean="0"/>
          </a:p>
          <a:p>
            <a:pPr lvl="1"/>
            <a:r>
              <a:rPr lang="sr-Latn-RS" dirty="0" smtClean="0"/>
              <a:t>8 universities (3 in Belgrade</a:t>
            </a:r>
            <a:r>
              <a:rPr lang="en-GB" dirty="0" smtClean="0"/>
              <a:t> » Belgrade University; University of Art; University for Military and Police Education</a:t>
            </a:r>
            <a:r>
              <a:rPr lang="sr-Latn-RS" dirty="0" smtClean="0"/>
              <a:t>)</a:t>
            </a:r>
          </a:p>
          <a:p>
            <a:endParaRPr lang="sr-Latn-RS" dirty="0" smtClean="0"/>
          </a:p>
          <a:p>
            <a:r>
              <a:rPr lang="sr-Latn-RS" dirty="0" smtClean="0"/>
              <a:t>Private Universities </a:t>
            </a:r>
          </a:p>
          <a:p>
            <a:pPr lvl="1"/>
            <a:r>
              <a:rPr lang="sr-Latn-RS" dirty="0" smtClean="0"/>
              <a:t>2 cities </a:t>
            </a:r>
          </a:p>
          <a:p>
            <a:pPr lvl="1"/>
            <a:r>
              <a:rPr lang="sr-Latn-RS" dirty="0" smtClean="0"/>
              <a:t>10 universities (2 in Novi Sad, the rest in Belgrade)</a:t>
            </a:r>
          </a:p>
        </p:txBody>
      </p:sp>
      <p:pic>
        <p:nvPicPr>
          <p:cNvPr id="5" name="Picture 4" descr="VSOVNS_logo.jpg"/>
          <p:cNvPicPr>
            <a:picLocks noChangeAspect="1"/>
          </p:cNvPicPr>
          <p:nvPr/>
        </p:nvPicPr>
        <p:blipFill>
          <a:blip r:embed="rId2"/>
          <a:stretch>
            <a:fillRect/>
          </a:stretch>
        </p:blipFill>
        <p:spPr>
          <a:xfrm>
            <a:off x="7072330" y="214290"/>
            <a:ext cx="1785950" cy="50887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0034" y="642918"/>
            <a:ext cx="6758006" cy="680068"/>
          </a:xfrm>
        </p:spPr>
        <p:txBody>
          <a:bodyPr>
            <a:normAutofit/>
          </a:bodyPr>
          <a:lstStyle/>
          <a:p>
            <a:pPr algn="ctr"/>
            <a:r>
              <a:rPr lang="en-GB" sz="3600" dirty="0" smtClean="0"/>
              <a:t>UNIVERSITY EDUCATION</a:t>
            </a:r>
            <a:endParaRPr lang="en-US" sz="3600" dirty="0"/>
          </a:p>
        </p:txBody>
      </p:sp>
      <p:sp>
        <p:nvSpPr>
          <p:cNvPr id="2" name="Text Placeholder 1"/>
          <p:cNvSpPr>
            <a:spLocks noGrp="1"/>
          </p:cNvSpPr>
          <p:nvPr>
            <p:ph type="body" idx="1"/>
          </p:nvPr>
        </p:nvSpPr>
        <p:spPr>
          <a:xfrm>
            <a:off x="500034" y="1340768"/>
            <a:ext cx="4040188" cy="936104"/>
          </a:xfrm>
        </p:spPr>
        <p:txBody>
          <a:bodyPr/>
          <a:lstStyle/>
          <a:p>
            <a:r>
              <a:rPr lang="en-GB" sz="2000" i="1" dirty="0" smtClean="0"/>
              <a:t>University of Novi Sad</a:t>
            </a:r>
          </a:p>
        </p:txBody>
      </p:sp>
      <p:sp>
        <p:nvSpPr>
          <p:cNvPr id="3" name="Content Placeholder 2"/>
          <p:cNvSpPr>
            <a:spLocks noGrp="1"/>
          </p:cNvSpPr>
          <p:nvPr>
            <p:ph sz="half" idx="2"/>
          </p:nvPr>
        </p:nvSpPr>
        <p:spPr>
          <a:xfrm>
            <a:off x="428596" y="2643182"/>
            <a:ext cx="4038600" cy="3000396"/>
          </a:xfrm>
        </p:spPr>
        <p:txBody>
          <a:bodyPr>
            <a:normAutofit fontScale="92500" lnSpcReduction="10000"/>
          </a:bodyPr>
          <a:lstStyle/>
          <a:p>
            <a:r>
              <a:rPr lang="en-GB" sz="2200" dirty="0" smtClean="0"/>
              <a:t>14 faculties</a:t>
            </a:r>
          </a:p>
          <a:p>
            <a:pPr lvl="1"/>
            <a:r>
              <a:rPr lang="en-GB" sz="2200" dirty="0" smtClean="0"/>
              <a:t>9 has administration centre in Novi Sad</a:t>
            </a:r>
          </a:p>
          <a:p>
            <a:pPr lvl="1"/>
            <a:r>
              <a:rPr lang="en-GB" sz="2200" dirty="0" smtClean="0"/>
              <a:t>3 has centre in Subotica</a:t>
            </a:r>
          </a:p>
          <a:p>
            <a:pPr lvl="1"/>
            <a:r>
              <a:rPr lang="en-GB" sz="2200" dirty="0" smtClean="0"/>
              <a:t>1 has centre in </a:t>
            </a:r>
            <a:r>
              <a:rPr lang="en-GB" sz="2200" dirty="0" err="1" smtClean="0"/>
              <a:t>Sombor</a:t>
            </a:r>
            <a:endParaRPr lang="en-GB" sz="2200" dirty="0" smtClean="0"/>
          </a:p>
          <a:p>
            <a:pPr lvl="1"/>
            <a:r>
              <a:rPr lang="en-GB" sz="2200" dirty="0" smtClean="0"/>
              <a:t>1 has centre in </a:t>
            </a:r>
            <a:r>
              <a:rPr lang="en-GB" sz="2200" dirty="0" err="1" smtClean="0"/>
              <a:t>Zrenjanin</a:t>
            </a:r>
            <a:endParaRPr lang="en-GB" sz="2200" dirty="0" smtClean="0"/>
          </a:p>
          <a:p>
            <a:pPr lvl="1"/>
            <a:endParaRPr lang="en-GB" sz="2200" dirty="0" smtClean="0"/>
          </a:p>
          <a:p>
            <a:pPr lvl="1"/>
            <a:r>
              <a:rPr lang="en-GB" sz="2200" dirty="0" smtClean="0"/>
              <a:t>Other institutions/centres</a:t>
            </a:r>
          </a:p>
          <a:p>
            <a:pPr lvl="1"/>
            <a:endParaRPr lang="en-GB" sz="2200" dirty="0" smtClean="0">
              <a:solidFill>
                <a:schemeClr val="accent3">
                  <a:lumMod val="50000"/>
                </a:schemeClr>
              </a:solidFill>
            </a:endParaRPr>
          </a:p>
        </p:txBody>
      </p:sp>
      <p:sp>
        <p:nvSpPr>
          <p:cNvPr id="6" name="Text Placeholder 5"/>
          <p:cNvSpPr>
            <a:spLocks noGrp="1"/>
          </p:cNvSpPr>
          <p:nvPr>
            <p:ph type="body" sz="quarter" idx="3"/>
          </p:nvPr>
        </p:nvSpPr>
        <p:spPr>
          <a:xfrm>
            <a:off x="4643438" y="1571612"/>
            <a:ext cx="4040188" cy="928694"/>
          </a:xfrm>
        </p:spPr>
        <p:txBody>
          <a:bodyPr>
            <a:normAutofit lnSpcReduction="10000"/>
          </a:bodyPr>
          <a:lstStyle/>
          <a:p>
            <a:r>
              <a:rPr lang="en-GB" sz="2000" i="1" dirty="0" smtClean="0"/>
              <a:t>Provincial Secretariat for Education, Administration and National Communities</a:t>
            </a:r>
            <a:endParaRPr lang="en-US" sz="2000" i="1" dirty="0"/>
          </a:p>
        </p:txBody>
      </p:sp>
      <p:sp>
        <p:nvSpPr>
          <p:cNvPr id="4" name="Content Placeholder 3"/>
          <p:cNvSpPr>
            <a:spLocks noGrp="1"/>
          </p:cNvSpPr>
          <p:nvPr>
            <p:ph sz="quarter" idx="4"/>
          </p:nvPr>
        </p:nvSpPr>
        <p:spPr>
          <a:xfrm>
            <a:off x="4643438" y="2643182"/>
            <a:ext cx="4038600" cy="2928958"/>
          </a:xfrm>
        </p:spPr>
        <p:txBody>
          <a:bodyPr>
            <a:noAutofit/>
          </a:bodyPr>
          <a:lstStyle/>
          <a:p>
            <a:r>
              <a:rPr lang="en-GB" sz="2000" dirty="0" smtClean="0"/>
              <a:t>Provincial Secretariat established 9 training colleges in </a:t>
            </a:r>
            <a:r>
              <a:rPr lang="en-GB" sz="2000" dirty="0" err="1" smtClean="0"/>
              <a:t>Vojvodina</a:t>
            </a:r>
            <a:endParaRPr lang="en-GB" sz="2000" dirty="0" smtClean="0"/>
          </a:p>
          <a:p>
            <a:pPr lvl="1"/>
            <a:r>
              <a:rPr lang="en-GB" dirty="0" smtClean="0"/>
              <a:t>3 are </a:t>
            </a:r>
            <a:r>
              <a:rPr lang="en-GB" dirty="0" err="1" smtClean="0"/>
              <a:t>techican</a:t>
            </a:r>
            <a:r>
              <a:rPr lang="en-GB" dirty="0" smtClean="0"/>
              <a:t> training colleges</a:t>
            </a:r>
          </a:p>
          <a:p>
            <a:pPr lvl="1"/>
            <a:r>
              <a:rPr lang="en-GB" dirty="0" smtClean="0"/>
              <a:t>1 is business training college</a:t>
            </a:r>
          </a:p>
          <a:p>
            <a:pPr lvl="1"/>
            <a:r>
              <a:rPr lang="en-GB" dirty="0" smtClean="0"/>
              <a:t>5 are preschool teacher training colleges</a:t>
            </a:r>
            <a:endParaRPr lang="en-US" dirty="0"/>
          </a:p>
        </p:txBody>
      </p:sp>
      <p:sp>
        <p:nvSpPr>
          <p:cNvPr id="7" name="Rectangle 6"/>
          <p:cNvSpPr/>
          <p:nvPr/>
        </p:nvSpPr>
        <p:spPr>
          <a:xfrm>
            <a:off x="928662" y="5715016"/>
            <a:ext cx="7572428" cy="923330"/>
          </a:xfrm>
          <a:prstGeom prst="rect">
            <a:avLst/>
          </a:prstGeom>
          <a:solidFill>
            <a:schemeClr val="accent2">
              <a:lumMod val="60000"/>
              <a:lumOff val="40000"/>
            </a:schemeClr>
          </a:solidFill>
          <a:ln w="22225">
            <a:solidFill>
              <a:schemeClr val="tx2"/>
            </a:solidFill>
            <a:prstDash val="sysDot"/>
          </a:ln>
        </p:spPr>
        <p:txBody>
          <a:bodyPr wrap="square">
            <a:spAutoFit/>
          </a:bodyPr>
          <a:lstStyle/>
          <a:p>
            <a:pPr algn="just"/>
            <a:r>
              <a:rPr lang="en-GB" b="1" dirty="0" smtClean="0">
                <a:solidFill>
                  <a:schemeClr val="tx2">
                    <a:lumMod val="75000"/>
                  </a:schemeClr>
                </a:solidFill>
              </a:rPr>
              <a:t>Languages: mostly Serbian. In some faculties some subjects allows use of national </a:t>
            </a:r>
            <a:r>
              <a:rPr lang="sr-Latn-CS" b="1" dirty="0" smtClean="0">
                <a:solidFill>
                  <a:schemeClr val="tx2">
                    <a:lumMod val="75000"/>
                  </a:schemeClr>
                </a:solidFill>
              </a:rPr>
              <a:t>community</a:t>
            </a:r>
            <a:r>
              <a:rPr lang="en-GB" b="1" dirty="0" smtClean="0">
                <a:solidFill>
                  <a:schemeClr val="tx2">
                    <a:lumMod val="75000"/>
                  </a:schemeClr>
                </a:solidFill>
              </a:rPr>
              <a:t> language, </a:t>
            </a:r>
            <a:r>
              <a:rPr lang="sr-Latn-CS" b="1" dirty="0" smtClean="0">
                <a:solidFill>
                  <a:schemeClr val="tx2">
                    <a:lumMod val="75000"/>
                  </a:schemeClr>
                </a:solidFill>
              </a:rPr>
              <a:t>mostly </a:t>
            </a:r>
            <a:r>
              <a:rPr lang="en-GB" b="1" dirty="0" smtClean="0">
                <a:solidFill>
                  <a:schemeClr val="tx2">
                    <a:lumMod val="75000"/>
                  </a:schemeClr>
                </a:solidFill>
              </a:rPr>
              <a:t>Hungarian</a:t>
            </a:r>
            <a:r>
              <a:rPr lang="sr-Latn-CS" b="1" dirty="0" smtClean="0">
                <a:solidFill>
                  <a:schemeClr val="tx2">
                    <a:lumMod val="75000"/>
                  </a:schemeClr>
                </a:solidFill>
              </a:rPr>
              <a:t> and Romanian. </a:t>
            </a:r>
            <a:r>
              <a:rPr lang="en-GB" b="1" dirty="0" smtClean="0">
                <a:solidFill>
                  <a:schemeClr val="tx2">
                    <a:lumMod val="75000"/>
                  </a:schemeClr>
                </a:solidFill>
              </a:rPr>
              <a:t> </a:t>
            </a:r>
          </a:p>
        </p:txBody>
      </p:sp>
      <p:pic>
        <p:nvPicPr>
          <p:cNvPr id="9" name="Picture 8" descr="VSOVNS_logo.jpg"/>
          <p:cNvPicPr>
            <a:picLocks noChangeAspect="1"/>
          </p:cNvPicPr>
          <p:nvPr/>
        </p:nvPicPr>
        <p:blipFill>
          <a:blip r:embed="rId2"/>
          <a:stretch>
            <a:fillRect/>
          </a:stretch>
        </p:blipFill>
        <p:spPr>
          <a:xfrm>
            <a:off x="7143768" y="214290"/>
            <a:ext cx="1785950" cy="50887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204864"/>
            <a:ext cx="8175852" cy="4135613"/>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r>
              <a:rPr lang="en-GB" dirty="0" smtClean="0"/>
              <a:t>From 4</a:t>
            </a:r>
            <a:r>
              <a:rPr lang="en-GB" baseline="30000" dirty="0" smtClean="0"/>
              <a:t>th</a:t>
            </a:r>
            <a:r>
              <a:rPr lang="en-GB" dirty="0" smtClean="0"/>
              <a:t> to 7</a:t>
            </a:r>
            <a:r>
              <a:rPr lang="en-GB" baseline="30000" dirty="0" smtClean="0"/>
              <a:t>th</a:t>
            </a:r>
            <a:r>
              <a:rPr lang="en-GB" dirty="0" smtClean="0"/>
              <a:t> March 2015. approximately 70 participants from </a:t>
            </a:r>
          </a:p>
          <a:p>
            <a:endParaRPr lang="en-GB" dirty="0" smtClean="0"/>
          </a:p>
          <a:p>
            <a:pPr lvl="1"/>
            <a:r>
              <a:rPr lang="en-GB" dirty="0" smtClean="0"/>
              <a:t>11 pedagogy units from Preschool institution in Novi Sad, </a:t>
            </a:r>
          </a:p>
          <a:p>
            <a:pPr lvl="1"/>
            <a:r>
              <a:rPr lang="en-GB" dirty="0" smtClean="0"/>
              <a:t>5 primary schools, </a:t>
            </a:r>
          </a:p>
          <a:p>
            <a:pPr lvl="1"/>
            <a:r>
              <a:rPr lang="en-GB" dirty="0"/>
              <a:t>4</a:t>
            </a:r>
            <a:r>
              <a:rPr lang="en-GB" dirty="0" smtClean="0"/>
              <a:t> secondary II schools </a:t>
            </a:r>
          </a:p>
          <a:p>
            <a:pPr marL="457200" lvl="1" indent="0">
              <a:buNone/>
            </a:pPr>
            <a:endParaRPr lang="en-GB" dirty="0" smtClean="0"/>
          </a:p>
          <a:p>
            <a:r>
              <a:rPr lang="en-GB" dirty="0"/>
              <a:t>p</a:t>
            </a:r>
            <a:r>
              <a:rPr lang="en-GB" dirty="0" smtClean="0"/>
              <a:t>articipated in the piloting process for preparing EDC/HRE manuals for implementing in educational practice. </a:t>
            </a:r>
            <a:endParaRPr lang="sr-Latn-RS" dirty="0" smtClean="0"/>
          </a:p>
        </p:txBody>
      </p:sp>
      <p:pic>
        <p:nvPicPr>
          <p:cNvPr id="5" name="Picture 4" descr="VSOVNS_logo.jpg"/>
          <p:cNvPicPr>
            <a:picLocks noChangeAspect="1"/>
          </p:cNvPicPr>
          <p:nvPr/>
        </p:nvPicPr>
        <p:blipFill>
          <a:blip r:embed="rId2"/>
          <a:stretch>
            <a:fillRect/>
          </a:stretch>
        </p:blipFill>
        <p:spPr>
          <a:xfrm>
            <a:off x="7072330" y="214290"/>
            <a:ext cx="1785950" cy="508879"/>
          </a:xfrm>
          <a:prstGeom prst="rect">
            <a:avLst/>
          </a:prstGeom>
        </p:spPr>
      </p:pic>
      <p:sp>
        <p:nvSpPr>
          <p:cNvPr id="6" name="Title 1"/>
          <p:cNvSpPr>
            <a:spLocks noGrp="1"/>
          </p:cNvSpPr>
          <p:nvPr>
            <p:ph type="title"/>
          </p:nvPr>
        </p:nvSpPr>
        <p:spPr>
          <a:xfrm>
            <a:off x="251520" y="214290"/>
            <a:ext cx="6696744" cy="1486518"/>
          </a:xfrm>
        </p:spPr>
        <p:txBody>
          <a:bodyPr>
            <a:noAutofit/>
          </a:bodyPr>
          <a:lstStyle/>
          <a:p>
            <a:r>
              <a:rPr lang="sr-Latn-RS" sz="2800" dirty="0" smtClean="0"/>
              <a:t>EDUCATION FOR DEMOCRATIC CITIZENSHIP AND HUMAN RIGHTS EDUCATION (EDC/HRE)</a:t>
            </a:r>
            <a:endParaRPr lang="en-US" sz="2800" dirty="0"/>
          </a:p>
        </p:txBody>
      </p:sp>
    </p:spTree>
    <p:extLst>
      <p:ext uri="{BB962C8B-B14F-4D97-AF65-F5344CB8AC3E}">
        <p14:creationId xmlns:p14="http://schemas.microsoft.com/office/powerpoint/2010/main" val="880677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14356"/>
            <a:ext cx="8229600" cy="511156"/>
          </a:xfrm>
        </p:spPr>
        <p:txBody>
          <a:bodyPr>
            <a:normAutofit fontScale="90000"/>
          </a:bodyPr>
          <a:lstStyle/>
          <a:p>
            <a:r>
              <a:rPr lang="en-GB" sz="2800" b="1" dirty="0" smtClean="0"/>
              <a:t>AUTONOMOUS PROVINCE OF VOJVODINA</a:t>
            </a:r>
            <a:endParaRPr lang="en-US" sz="2800" b="1" dirty="0"/>
          </a:p>
        </p:txBody>
      </p:sp>
      <p:pic>
        <p:nvPicPr>
          <p:cNvPr id="4" name="Content Placeholder 3" descr="opstine.gif"/>
          <p:cNvPicPr>
            <a:picLocks noGrp="1" noChangeAspect="1"/>
          </p:cNvPicPr>
          <p:nvPr>
            <p:ph idx="1"/>
          </p:nvPr>
        </p:nvPicPr>
        <p:blipFill>
          <a:blip r:embed="rId2"/>
          <a:stretch>
            <a:fillRect/>
          </a:stretch>
        </p:blipFill>
        <p:spPr>
          <a:xfrm>
            <a:off x="500034" y="1933856"/>
            <a:ext cx="7643866" cy="4714907"/>
          </a:xfrm>
        </p:spPr>
      </p:pic>
      <p:sp>
        <p:nvSpPr>
          <p:cNvPr id="5" name="Text Placeholder 5"/>
          <p:cNvSpPr txBox="1">
            <a:spLocks/>
          </p:cNvSpPr>
          <p:nvPr/>
        </p:nvSpPr>
        <p:spPr>
          <a:xfrm>
            <a:off x="500034" y="1285860"/>
            <a:ext cx="8255030" cy="500066"/>
          </a:xfrm>
          <a:prstGeom prst="rect">
            <a:avLst/>
          </a:prstGeom>
          <a:solidFill>
            <a:schemeClr val="accent2">
              <a:lumMod val="60000"/>
              <a:lumOff val="40000"/>
            </a:schemeClr>
          </a:solidFill>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GB" sz="2200" b="0" i="0" u="none" strike="noStrike" kern="1200" cap="none" spc="0" normalizeH="0" baseline="0" noProof="0" dirty="0" smtClean="0">
                <a:ln>
                  <a:noFill/>
                </a:ln>
                <a:solidFill>
                  <a:schemeClr val="tx2">
                    <a:lumMod val="75000"/>
                  </a:schemeClr>
                </a:solidFill>
                <a:effectLst/>
                <a:uLnTx/>
                <a:uFillTx/>
                <a:latin typeface="+mn-lt"/>
                <a:ea typeface="+mn-ea"/>
                <a:cs typeface="+mn-cs"/>
              </a:rPr>
              <a:t> 39</a:t>
            </a:r>
            <a:r>
              <a:rPr kumimoji="0" lang="en-GB" sz="2200" i="0" u="none" strike="noStrike" kern="1200" cap="none" spc="0" normalizeH="0" baseline="0" noProof="0" dirty="0" smtClean="0">
                <a:ln>
                  <a:noFill/>
                </a:ln>
                <a:solidFill>
                  <a:schemeClr val="tx2">
                    <a:lumMod val="75000"/>
                  </a:schemeClr>
                </a:solidFill>
                <a:effectLst/>
                <a:uLnTx/>
                <a:uFillTx/>
                <a:latin typeface="+mn-lt"/>
                <a:ea typeface="+mn-ea"/>
                <a:cs typeface="+mn-cs"/>
              </a:rPr>
              <a:t> municipalities  </a:t>
            </a:r>
            <a:r>
              <a:rPr kumimoji="0" lang="sr-Latn-RS" sz="2200" b="0" i="0" u="none" strike="noStrike" kern="1200" cap="none" spc="0" normalizeH="0" baseline="0" noProof="0" dirty="0" smtClean="0">
                <a:ln>
                  <a:noFill/>
                </a:ln>
                <a:solidFill>
                  <a:schemeClr val="tx2">
                    <a:lumMod val="75000"/>
                  </a:schemeClr>
                </a:solidFill>
                <a:effectLst/>
                <a:uLnTx/>
                <a:uFillTx/>
                <a:latin typeface="+mn-lt"/>
                <a:ea typeface="+mn-ea"/>
                <a:cs typeface="+mn-cs"/>
              </a:rPr>
              <a:t>	  </a:t>
            </a:r>
            <a:r>
              <a:rPr kumimoji="0" lang="en-GB" sz="2200" b="0" i="0" u="none" strike="noStrike" kern="1200" cap="none" spc="0" normalizeH="0" baseline="0" noProof="0" dirty="0" smtClean="0">
                <a:ln>
                  <a:noFill/>
                </a:ln>
                <a:solidFill>
                  <a:schemeClr val="tx2">
                    <a:lumMod val="75000"/>
                  </a:schemeClr>
                </a:solidFill>
                <a:effectLst/>
                <a:uLnTx/>
                <a:uFillTx/>
                <a:latin typeface="+mn-lt"/>
                <a:ea typeface="+mn-ea"/>
                <a:cs typeface="+mn-cs"/>
              </a:rPr>
              <a:t>  6 cities</a:t>
            </a:r>
            <a:r>
              <a:rPr kumimoji="0" lang="sr-Latn-RS" sz="2200" b="0" i="0" u="none" strike="noStrike" kern="1200" cap="none" spc="0" normalizeH="0" baseline="0" noProof="0" dirty="0" smtClean="0">
                <a:ln>
                  <a:noFill/>
                </a:ln>
                <a:solidFill>
                  <a:schemeClr val="tx2">
                    <a:lumMod val="75000"/>
                  </a:schemeClr>
                </a:solidFill>
                <a:effectLst/>
                <a:uLnTx/>
                <a:uFillTx/>
                <a:latin typeface="+mn-lt"/>
                <a:ea typeface="+mn-ea"/>
                <a:cs typeface="+mn-cs"/>
              </a:rPr>
              <a:t> 	  </a:t>
            </a:r>
            <a:r>
              <a:rPr kumimoji="0" lang="en-GB" sz="2200" b="0" i="0" u="none" strike="noStrike" kern="1200" cap="none" spc="0" normalizeH="0" baseline="0" noProof="0" dirty="0" smtClean="0">
                <a:ln>
                  <a:noFill/>
                </a:ln>
                <a:solidFill>
                  <a:schemeClr val="tx2">
                    <a:lumMod val="75000"/>
                  </a:schemeClr>
                </a:solidFill>
                <a:effectLst/>
                <a:uLnTx/>
                <a:uFillTx/>
                <a:latin typeface="+mn-lt"/>
                <a:ea typeface="+mn-ea"/>
                <a:cs typeface="+mn-cs"/>
              </a:rPr>
              <a:t>  45 local communities </a:t>
            </a:r>
          </a:p>
        </p:txBody>
      </p:sp>
      <p:cxnSp>
        <p:nvCxnSpPr>
          <p:cNvPr id="6" name="Straight Arrow Connector 5"/>
          <p:cNvCxnSpPr/>
          <p:nvPr/>
        </p:nvCxnSpPr>
        <p:spPr>
          <a:xfrm>
            <a:off x="3000364" y="1500174"/>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857752" y="1500174"/>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 Placeholder 5"/>
          <p:cNvSpPr txBox="1">
            <a:spLocks/>
          </p:cNvSpPr>
          <p:nvPr/>
        </p:nvSpPr>
        <p:spPr>
          <a:xfrm rot="2543276">
            <a:off x="5030803" y="3290201"/>
            <a:ext cx="4217786" cy="500066"/>
          </a:xfrm>
          <a:prstGeom prst="rect">
            <a:avLst/>
          </a:prstGeom>
          <a:solidFill>
            <a:schemeClr val="accent2">
              <a:lumMod val="60000"/>
              <a:lumOff val="40000"/>
            </a:schemeClr>
          </a:solidFill>
        </p:spPr>
        <p:txBody>
          <a:bodyPr>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GB" sz="2200" b="0" i="0" u="none" strike="noStrike" kern="1200" cap="none" spc="0" normalizeH="0" baseline="0" noProof="0" dirty="0" err="1" smtClean="0">
                <a:ln>
                  <a:noFill/>
                </a:ln>
                <a:solidFill>
                  <a:schemeClr val="tx2">
                    <a:lumMod val="75000"/>
                  </a:schemeClr>
                </a:solidFill>
                <a:effectLst/>
                <a:uLnTx/>
                <a:uFillTx/>
                <a:latin typeface="+mn-lt"/>
                <a:ea typeface="+mn-ea"/>
                <a:cs typeface="+mn-cs"/>
              </a:rPr>
              <a:t>Vojvodina</a:t>
            </a:r>
            <a:r>
              <a:rPr kumimoji="0" lang="en-GB" sz="2200" b="0" i="0" u="none" strike="noStrike" kern="1200" cap="none" spc="0" normalizeH="0" baseline="0" noProof="0" dirty="0" smtClean="0">
                <a:ln>
                  <a:noFill/>
                </a:ln>
                <a:solidFill>
                  <a:schemeClr val="tx2">
                    <a:lumMod val="75000"/>
                  </a:schemeClr>
                </a:solidFill>
                <a:effectLst/>
                <a:uLnTx/>
                <a:uFillTx/>
                <a:latin typeface="+mn-lt"/>
                <a:ea typeface="+mn-ea"/>
                <a:cs typeface="+mn-cs"/>
              </a:rPr>
              <a:t> is</a:t>
            </a:r>
            <a:r>
              <a:rPr kumimoji="0" lang="en-GB" sz="2200" b="0" i="0" u="none" strike="noStrike" kern="1200" cap="none" spc="0" normalizeH="0" noProof="0" dirty="0" smtClean="0">
                <a:ln>
                  <a:noFill/>
                </a:ln>
                <a:solidFill>
                  <a:schemeClr val="tx2">
                    <a:lumMod val="75000"/>
                  </a:schemeClr>
                </a:solidFill>
                <a:effectLst/>
                <a:uLnTx/>
                <a:uFillTx/>
                <a:latin typeface="+mn-lt"/>
                <a:ea typeface="+mn-ea"/>
                <a:cs typeface="+mn-cs"/>
              </a:rPr>
              <a:t> </a:t>
            </a:r>
            <a:r>
              <a:rPr kumimoji="0" lang="en-GB" sz="2200" b="0" i="0" u="none" strike="noStrike" kern="1200" cap="none" spc="0" normalizeH="0" baseline="0" noProof="0" dirty="0" smtClean="0">
                <a:ln>
                  <a:noFill/>
                </a:ln>
                <a:solidFill>
                  <a:schemeClr val="tx2">
                    <a:lumMod val="75000"/>
                  </a:schemeClr>
                </a:solidFill>
                <a:effectLst/>
                <a:uLnTx/>
                <a:uFillTx/>
                <a:latin typeface="+mn-lt"/>
                <a:ea typeface="+mn-ea"/>
                <a:cs typeface="+mn-cs"/>
              </a:rPr>
              <a:t>in the northern part of </a:t>
            </a:r>
            <a:r>
              <a:rPr kumimoji="0" lang="en-GB" sz="2200" b="0" i="0" u="none" strike="noStrike" kern="1200" cap="none" spc="0" normalizeH="0" noProof="0" dirty="0" smtClean="0">
                <a:ln>
                  <a:noFill/>
                </a:ln>
                <a:solidFill>
                  <a:schemeClr val="tx2">
                    <a:lumMod val="75000"/>
                  </a:schemeClr>
                </a:solidFill>
                <a:effectLst/>
                <a:uLnTx/>
                <a:uFillTx/>
                <a:latin typeface="+mn-lt"/>
                <a:ea typeface="+mn-ea"/>
                <a:cs typeface="+mn-cs"/>
              </a:rPr>
              <a:t>Serbia</a:t>
            </a:r>
            <a:r>
              <a:rPr kumimoji="0" lang="sr-Latn-RS" sz="2200" b="0" i="0" u="none" strike="noStrike" kern="1200" cap="none" spc="0" normalizeH="0" baseline="0" noProof="0" dirty="0" smtClean="0">
                <a:ln>
                  <a:noFill/>
                </a:ln>
                <a:solidFill>
                  <a:schemeClr val="tx2">
                    <a:lumMod val="75000"/>
                  </a:schemeClr>
                </a:solidFill>
                <a:effectLst/>
                <a:uLnTx/>
                <a:uFillTx/>
                <a:latin typeface="+mn-lt"/>
                <a:ea typeface="+mn-ea"/>
                <a:cs typeface="+mn-cs"/>
              </a:rPr>
              <a:t>	</a:t>
            </a:r>
            <a:endParaRPr kumimoji="0" lang="en-GB" sz="2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pic>
        <p:nvPicPr>
          <p:cNvPr id="9" name="Picture 8" descr="VSOVNS_logo.jpg"/>
          <p:cNvPicPr>
            <a:picLocks noChangeAspect="1"/>
          </p:cNvPicPr>
          <p:nvPr/>
        </p:nvPicPr>
        <p:blipFill>
          <a:blip r:embed="rId3"/>
          <a:stretch>
            <a:fillRect/>
          </a:stretch>
        </p:blipFill>
        <p:spPr>
          <a:xfrm>
            <a:off x="7143768" y="214290"/>
            <a:ext cx="1785950" cy="508879"/>
          </a:xfrm>
          <a:prstGeom prst="rect">
            <a:avLst/>
          </a:prstGeom>
        </p:spPr>
      </p:pic>
      <p:sp>
        <p:nvSpPr>
          <p:cNvPr id="3" name="TextBox 2"/>
          <p:cNvSpPr txBox="1"/>
          <p:nvPr/>
        </p:nvSpPr>
        <p:spPr>
          <a:xfrm flipH="1">
            <a:off x="2339748" y="2420889"/>
            <a:ext cx="1089243" cy="288031"/>
          </a:xfrm>
          <a:prstGeom prst="rect">
            <a:avLst/>
          </a:prstGeom>
          <a:noFill/>
          <a:ln w="28575">
            <a:solidFill>
              <a:srgbClr val="FF0000"/>
            </a:solidFill>
          </a:ln>
        </p:spPr>
        <p:txBody>
          <a:bodyPr wrap="square" rtlCol="0">
            <a:spAutoFit/>
          </a:bodyPr>
          <a:lstStyle/>
          <a:p>
            <a:endParaRPr lang="en-GB" dirty="0"/>
          </a:p>
        </p:txBody>
      </p:sp>
      <p:sp>
        <p:nvSpPr>
          <p:cNvPr id="10" name="TextBox 9"/>
          <p:cNvSpPr txBox="1"/>
          <p:nvPr/>
        </p:nvSpPr>
        <p:spPr>
          <a:xfrm flipH="1">
            <a:off x="4478556" y="4365104"/>
            <a:ext cx="934957" cy="288032"/>
          </a:xfrm>
          <a:prstGeom prst="rect">
            <a:avLst/>
          </a:prstGeom>
          <a:noFill/>
          <a:ln w="28575">
            <a:solidFill>
              <a:srgbClr val="FF0000"/>
            </a:solidFill>
          </a:ln>
        </p:spPr>
        <p:txBody>
          <a:bodyPr wrap="square" rtlCol="0">
            <a:spAutoFit/>
          </a:bodyPr>
          <a:lstStyle/>
          <a:p>
            <a:endParaRPr lang="en-GB" dirty="0"/>
          </a:p>
        </p:txBody>
      </p:sp>
      <p:sp>
        <p:nvSpPr>
          <p:cNvPr id="12" name="TextBox 11"/>
          <p:cNvSpPr txBox="1"/>
          <p:nvPr/>
        </p:nvSpPr>
        <p:spPr>
          <a:xfrm flipH="1">
            <a:off x="2916019" y="4653136"/>
            <a:ext cx="1025943" cy="306909"/>
          </a:xfrm>
          <a:prstGeom prst="rect">
            <a:avLst/>
          </a:prstGeom>
          <a:noFill/>
          <a:ln w="28575">
            <a:solidFill>
              <a:srgbClr val="FF0000"/>
            </a:solidFill>
          </a:ln>
        </p:spPr>
        <p:txBody>
          <a:bodyPr wrap="square" rtlCol="0">
            <a:spAutoFit/>
          </a:bodyPr>
          <a:lstStyle/>
          <a:p>
            <a:endParaRPr lang="en-GB" dirty="0"/>
          </a:p>
        </p:txBody>
      </p:sp>
      <p:sp>
        <p:nvSpPr>
          <p:cNvPr id="13" name="TextBox 12"/>
          <p:cNvSpPr txBox="1"/>
          <p:nvPr/>
        </p:nvSpPr>
        <p:spPr>
          <a:xfrm flipH="1">
            <a:off x="899592" y="2924944"/>
            <a:ext cx="1025943" cy="306909"/>
          </a:xfrm>
          <a:prstGeom prst="rect">
            <a:avLst/>
          </a:prstGeom>
          <a:noFill/>
          <a:ln w="28575">
            <a:solidFill>
              <a:srgbClr val="FF0000"/>
            </a:solidFill>
          </a:ln>
        </p:spPr>
        <p:txBody>
          <a:bodyPr wrap="square" rtlCol="0">
            <a:spAutoFit/>
          </a:bodyPr>
          <a:lstStyle/>
          <a:p>
            <a:endParaRPr lang="en-GB" dirty="0"/>
          </a:p>
        </p:txBody>
      </p:sp>
      <p:sp>
        <p:nvSpPr>
          <p:cNvPr id="14" name="TextBox 13"/>
          <p:cNvSpPr txBox="1"/>
          <p:nvPr/>
        </p:nvSpPr>
        <p:spPr>
          <a:xfrm flipH="1">
            <a:off x="1938706" y="5357878"/>
            <a:ext cx="1025943" cy="306909"/>
          </a:xfrm>
          <a:prstGeom prst="rect">
            <a:avLst/>
          </a:prstGeom>
          <a:noFill/>
          <a:ln w="28575">
            <a:solidFill>
              <a:srgbClr val="FF0000"/>
            </a:solidFill>
          </a:ln>
        </p:spPr>
        <p:txBody>
          <a:bodyPr wrap="square" rtlCol="0">
            <a:spAutoFit/>
          </a:bodyPr>
          <a:lstStyle/>
          <a:p>
            <a:endParaRPr lang="en-GB" dirty="0"/>
          </a:p>
        </p:txBody>
      </p:sp>
      <p:sp>
        <p:nvSpPr>
          <p:cNvPr id="15" name="TextBox 14"/>
          <p:cNvSpPr txBox="1"/>
          <p:nvPr/>
        </p:nvSpPr>
        <p:spPr>
          <a:xfrm flipH="1">
            <a:off x="6732240" y="5141087"/>
            <a:ext cx="1025943" cy="306909"/>
          </a:xfrm>
          <a:prstGeom prst="rect">
            <a:avLst/>
          </a:prstGeom>
          <a:noFill/>
          <a:ln w="28575">
            <a:solidFill>
              <a:srgbClr val="FF0000"/>
            </a:solidFill>
          </a:ln>
        </p:spPr>
        <p:txBody>
          <a:bodyPr wrap="square" rtlCol="0">
            <a:spAutoFit/>
          </a:bodyPr>
          <a:lstStyle/>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40" y="288548"/>
            <a:ext cx="6418976" cy="1143000"/>
          </a:xfrm>
        </p:spPr>
        <p:txBody>
          <a:bodyPr>
            <a:normAutofit/>
          </a:bodyPr>
          <a:lstStyle/>
          <a:p>
            <a:r>
              <a:rPr lang="en-GB" sz="3200" dirty="0" smtClean="0">
                <a:latin typeface="Comic Sans MS" panose="030F0702030302020204" pitchFamily="66" charset="0"/>
              </a:rPr>
              <a:t>Child’s Rights Implementation in Kindergarten</a:t>
            </a:r>
            <a:endParaRPr lang="en-GB" sz="3200" dirty="0">
              <a:latin typeface="Comic Sans MS" panose="030F0702030302020204" pitchFamily="66" charset="0"/>
            </a:endParaRPr>
          </a:p>
        </p:txBody>
      </p:sp>
      <p:sp>
        <p:nvSpPr>
          <p:cNvPr id="3" name="Content Placeholder 2"/>
          <p:cNvSpPr>
            <a:spLocks noGrp="1"/>
          </p:cNvSpPr>
          <p:nvPr>
            <p:ph idx="1"/>
          </p:nvPr>
        </p:nvSpPr>
        <p:spPr>
          <a:xfrm>
            <a:off x="254616" y="2084196"/>
            <a:ext cx="8634769" cy="4369140"/>
          </a:xfrm>
        </p:spPr>
        <p:txBody>
          <a:bodyPr>
            <a:normAutofit/>
          </a:bodyPr>
          <a:lstStyle/>
          <a:p>
            <a:r>
              <a:rPr lang="en-GB" sz="1800" dirty="0" smtClean="0">
                <a:latin typeface="Comic Sans MS" panose="030F0702030302020204" pitchFamily="66" charset="0"/>
              </a:rPr>
              <a:t>Child’s Rights Implementation cover 3 dimensions of child’s life:</a:t>
            </a:r>
            <a:r>
              <a:rPr lang="sr-Latn-RS" sz="1800" dirty="0" smtClean="0">
                <a:latin typeface="Comic Sans MS" panose="030F0702030302020204" pitchFamily="66" charset="0"/>
              </a:rPr>
              <a:t> </a:t>
            </a:r>
            <a:endParaRPr lang="sr-Latn-RS" sz="1800" dirty="0">
              <a:latin typeface="Comic Sans MS" panose="030F0702030302020204" pitchFamily="66" charset="0"/>
            </a:endParaRPr>
          </a:p>
          <a:p>
            <a:pPr marL="0" indent="0">
              <a:buNone/>
            </a:pPr>
            <a:endParaRPr lang="sr-Latn-RS" sz="1800" dirty="0">
              <a:latin typeface="Comic Sans MS" panose="030F0702030302020204" pitchFamily="66" charset="0"/>
            </a:endParaRPr>
          </a:p>
          <a:p>
            <a:r>
              <a:rPr lang="en-GB" sz="1800" dirty="0" smtClean="0">
                <a:latin typeface="Comic Sans MS" panose="030F0702030302020204" pitchFamily="66" charset="0"/>
              </a:rPr>
              <a:t>Cognitive dimension – </a:t>
            </a:r>
            <a:r>
              <a:rPr lang="en-GB" sz="1800" dirty="0" smtClean="0">
                <a:latin typeface="Comic Sans MS" panose="030F0702030302020204" pitchFamily="66" charset="0"/>
              </a:rPr>
              <a:t>learning and spreading </a:t>
            </a:r>
            <a:r>
              <a:rPr lang="en-GB" sz="1800" dirty="0" smtClean="0">
                <a:latin typeface="Comic Sans MS" panose="030F0702030302020204" pitchFamily="66" charset="0"/>
              </a:rPr>
              <a:t>knowledge of own rights</a:t>
            </a:r>
            <a:r>
              <a:rPr lang="sr-Latn-RS" sz="1800" dirty="0" smtClean="0">
                <a:latin typeface="Comic Sans MS" panose="030F0702030302020204" pitchFamily="66" charset="0"/>
              </a:rPr>
              <a:t>. </a:t>
            </a:r>
            <a:endParaRPr lang="sr-Latn-RS" sz="1800" dirty="0">
              <a:latin typeface="Comic Sans MS" panose="030F0702030302020204" pitchFamily="66" charset="0"/>
            </a:endParaRPr>
          </a:p>
          <a:p>
            <a:endParaRPr lang="sr-Latn-RS" sz="1800" dirty="0">
              <a:latin typeface="Comic Sans MS" panose="030F0702030302020204" pitchFamily="66" charset="0"/>
            </a:endParaRPr>
          </a:p>
          <a:p>
            <a:endParaRPr lang="sr-Latn-RS" sz="1800" dirty="0">
              <a:latin typeface="Comic Sans MS" panose="030F0702030302020204" pitchFamily="66" charset="0"/>
            </a:endParaRPr>
          </a:p>
          <a:p>
            <a:r>
              <a:rPr lang="en-GB" sz="1800" dirty="0" smtClean="0">
                <a:latin typeface="Comic Sans MS" panose="030F0702030302020204" pitchFamily="66" charset="0"/>
              </a:rPr>
              <a:t>Cultural dimension – democracy and child’s rights are pedagogical guidelines in Preschool, Primary and Secondary II teacher’s work and conducting</a:t>
            </a:r>
            <a:r>
              <a:rPr lang="sr-Latn-RS" sz="1800" dirty="0" smtClean="0">
                <a:latin typeface="Comic Sans MS" panose="030F0702030302020204" pitchFamily="66" charset="0"/>
              </a:rPr>
              <a:t>.</a:t>
            </a:r>
            <a:endParaRPr lang="sr-Latn-RS" sz="1800" dirty="0">
              <a:latin typeface="Comic Sans MS" panose="030F0702030302020204" pitchFamily="66" charset="0"/>
            </a:endParaRPr>
          </a:p>
          <a:p>
            <a:endParaRPr lang="sr-Latn-RS" sz="1800" dirty="0">
              <a:latin typeface="Comic Sans MS" panose="030F0702030302020204" pitchFamily="66" charset="0"/>
            </a:endParaRPr>
          </a:p>
          <a:p>
            <a:pPr marL="0" indent="0">
              <a:buNone/>
            </a:pPr>
            <a:endParaRPr lang="sr-Latn-RS" sz="1800" dirty="0">
              <a:latin typeface="Comic Sans MS" panose="030F0702030302020204" pitchFamily="66" charset="0"/>
            </a:endParaRPr>
          </a:p>
          <a:p>
            <a:r>
              <a:rPr lang="en-GB" sz="1800" dirty="0" smtClean="0">
                <a:latin typeface="Comic Sans MS" panose="030F0702030302020204" pitchFamily="66" charset="0"/>
              </a:rPr>
              <a:t>Participative dimension – children actively participate in the life of kindergarten and school</a:t>
            </a:r>
            <a:r>
              <a:rPr lang="sr-Latn-RS" sz="1800" dirty="0" smtClean="0">
                <a:latin typeface="Comic Sans MS" panose="030F0702030302020204" pitchFamily="66" charset="0"/>
              </a:rPr>
              <a:t>.</a:t>
            </a:r>
            <a:endParaRPr lang="en-GB" sz="1800" dirty="0">
              <a:latin typeface="Comic Sans MS" panose="030F0702030302020204" pitchFamily="66" charset="0"/>
            </a:endParaRPr>
          </a:p>
        </p:txBody>
      </p:sp>
      <p:sp>
        <p:nvSpPr>
          <p:cNvPr id="7" name="TextBox 6"/>
          <p:cNvSpPr txBox="1"/>
          <p:nvPr/>
        </p:nvSpPr>
        <p:spPr>
          <a:xfrm>
            <a:off x="5527344" y="3086008"/>
            <a:ext cx="2717064" cy="392415"/>
          </a:xfrm>
          <a:prstGeom prst="rect">
            <a:avLst/>
          </a:prstGeom>
          <a:noFill/>
          <a:ln>
            <a:solidFill>
              <a:srgbClr val="FF0000"/>
            </a:solidFill>
          </a:ln>
        </p:spPr>
        <p:txBody>
          <a:bodyPr wrap="square" rtlCol="0">
            <a:spAutoFit/>
          </a:bodyPr>
          <a:lstStyle/>
          <a:p>
            <a:r>
              <a:rPr lang="en-GB" sz="1950" dirty="0" smtClean="0">
                <a:latin typeface="Comic Sans MS" panose="030F0702030302020204" pitchFamily="66" charset="0"/>
              </a:rPr>
              <a:t>ABOUT child’s rights</a:t>
            </a:r>
            <a:r>
              <a:rPr lang="sr-Latn-RS" sz="1950" dirty="0" smtClean="0">
                <a:latin typeface="Comic Sans MS" panose="030F0702030302020204" pitchFamily="66" charset="0"/>
              </a:rPr>
              <a:t>.  </a:t>
            </a:r>
            <a:endParaRPr lang="sr-Latn-RS" sz="1950" dirty="0">
              <a:latin typeface="Comic Sans MS" panose="030F0702030302020204" pitchFamily="66" charset="0"/>
            </a:endParaRPr>
          </a:p>
        </p:txBody>
      </p:sp>
      <p:sp>
        <p:nvSpPr>
          <p:cNvPr id="8" name="TextBox 7"/>
          <p:cNvSpPr txBox="1"/>
          <p:nvPr/>
        </p:nvSpPr>
        <p:spPr>
          <a:xfrm>
            <a:off x="5549416" y="4551717"/>
            <a:ext cx="2983023" cy="392415"/>
          </a:xfrm>
          <a:prstGeom prst="rect">
            <a:avLst/>
          </a:prstGeom>
          <a:noFill/>
          <a:ln>
            <a:solidFill>
              <a:schemeClr val="tx2"/>
            </a:solidFill>
          </a:ln>
        </p:spPr>
        <p:txBody>
          <a:bodyPr wrap="square" rtlCol="0">
            <a:spAutoFit/>
          </a:bodyPr>
          <a:lstStyle/>
          <a:p>
            <a:r>
              <a:rPr lang="en-GB" sz="1950" dirty="0" smtClean="0">
                <a:latin typeface="Comic Sans MS" panose="030F0702030302020204" pitchFamily="66" charset="0"/>
              </a:rPr>
              <a:t>TROUGH child’s rights.</a:t>
            </a:r>
            <a:endParaRPr lang="sr-Latn-RS" sz="1950" dirty="0">
              <a:latin typeface="Comic Sans MS" panose="030F0702030302020204" pitchFamily="66" charset="0"/>
            </a:endParaRPr>
          </a:p>
        </p:txBody>
      </p:sp>
      <p:sp>
        <p:nvSpPr>
          <p:cNvPr id="9" name="TextBox 8"/>
          <p:cNvSpPr txBox="1"/>
          <p:nvPr/>
        </p:nvSpPr>
        <p:spPr>
          <a:xfrm>
            <a:off x="5497603" y="5668440"/>
            <a:ext cx="3034836" cy="392415"/>
          </a:xfrm>
          <a:prstGeom prst="rect">
            <a:avLst/>
          </a:prstGeom>
          <a:noFill/>
          <a:ln>
            <a:solidFill>
              <a:srgbClr val="FFFF00"/>
            </a:solidFill>
          </a:ln>
        </p:spPr>
        <p:txBody>
          <a:bodyPr wrap="square" rtlCol="0">
            <a:spAutoFit/>
          </a:bodyPr>
          <a:lstStyle/>
          <a:p>
            <a:r>
              <a:rPr lang="en-GB" sz="1950" dirty="0" smtClean="0">
                <a:latin typeface="Comic Sans MS" panose="030F0702030302020204" pitchFamily="66" charset="0"/>
              </a:rPr>
              <a:t>FOR</a:t>
            </a:r>
            <a:r>
              <a:rPr lang="sr-Latn-RS" sz="1950" dirty="0" smtClean="0">
                <a:latin typeface="Comic Sans MS" panose="030F0702030302020204" pitchFamily="66" charset="0"/>
              </a:rPr>
              <a:t> </a:t>
            </a:r>
            <a:r>
              <a:rPr lang="en-GB" sz="1950" dirty="0" smtClean="0">
                <a:latin typeface="Comic Sans MS" panose="030F0702030302020204" pitchFamily="66" charset="0"/>
              </a:rPr>
              <a:t>child’s rights</a:t>
            </a:r>
            <a:r>
              <a:rPr lang="sr-Latn-RS" sz="1950" dirty="0" smtClean="0">
                <a:latin typeface="Comic Sans MS" panose="030F0702030302020204" pitchFamily="66" charset="0"/>
              </a:rPr>
              <a:t>.  </a:t>
            </a:r>
            <a:endParaRPr lang="sr-Latn-RS" sz="1950" dirty="0">
              <a:latin typeface="Comic Sans MS" panose="030F0702030302020204" pitchFamily="66" charset="0"/>
            </a:endParaRPr>
          </a:p>
        </p:txBody>
      </p:sp>
      <p:cxnSp>
        <p:nvCxnSpPr>
          <p:cNvPr id="19" name="Elbow Connector 18"/>
          <p:cNvCxnSpPr/>
          <p:nvPr/>
        </p:nvCxnSpPr>
        <p:spPr>
          <a:xfrm>
            <a:off x="2548720" y="4339883"/>
            <a:ext cx="2845558" cy="484607"/>
          </a:xfrm>
          <a:prstGeom prst="bentConnector3">
            <a:avLst>
              <a:gd name="adj1" fmla="val 48996"/>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a:off x="2651078" y="3078368"/>
            <a:ext cx="2743200" cy="244764"/>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a:off x="2840440" y="5667324"/>
            <a:ext cx="2364475" cy="242304"/>
          </a:xfrm>
          <a:prstGeom prst="bentConnector3">
            <a:avLst>
              <a:gd name="adj1" fmla="val 50000"/>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 descr="Copy of DSC05683.JPG"/>
          <p:cNvPicPr>
            <a:picLocks noChangeAspect="1" noChangeArrowheads="1"/>
          </p:cNvPicPr>
          <p:nvPr/>
        </p:nvPicPr>
        <p:blipFill>
          <a:blip r:embed="rId2"/>
          <a:srcRect l="3662" t="4546" r="5301" b="4546"/>
          <a:stretch>
            <a:fillRect/>
          </a:stretch>
        </p:blipFill>
        <p:spPr bwMode="auto">
          <a:xfrm>
            <a:off x="6716684" y="198518"/>
            <a:ext cx="2172701" cy="1591056"/>
          </a:xfrm>
          <a:prstGeom prst="rect">
            <a:avLst/>
          </a:prstGeom>
          <a:noFill/>
          <a:ln w="9525">
            <a:noFill/>
            <a:miter lim="800000"/>
            <a:headEnd/>
            <a:tailEnd/>
          </a:ln>
        </p:spPr>
      </p:pic>
    </p:spTree>
    <p:extLst>
      <p:ext uri="{BB962C8B-B14F-4D97-AF65-F5344CB8AC3E}">
        <p14:creationId xmlns:p14="http://schemas.microsoft.com/office/powerpoint/2010/main" val="6971800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4"/>
          <p:cNvPicPr>
            <a:picLocks noGrp="1" noChangeAspect="1"/>
          </p:cNvPicPr>
          <p:nvPr>
            <p:ph idx="1"/>
          </p:nvPr>
        </p:nvPicPr>
        <p:blipFill>
          <a:blip r:embed="rId2"/>
          <a:srcRect/>
          <a:stretch>
            <a:fillRect/>
          </a:stretch>
        </p:blipFill>
        <p:spPr bwMode="auto">
          <a:xfrm>
            <a:off x="1995985" y="1123382"/>
            <a:ext cx="5465929" cy="4503761"/>
          </a:xfrm>
          <a:prstGeom prst="rect">
            <a:avLst/>
          </a:prstGeom>
          <a:solidFill>
            <a:srgbClr val="FFFFFF">
              <a:shade val="85000"/>
            </a:srgbClr>
          </a:solidFill>
          <a:ln w="38100" cap="sq">
            <a:noFill/>
            <a:prstDash val="solid"/>
            <a:miter lim="800000"/>
          </a:ln>
          <a:effectLst>
            <a:outerShdw blurRad="63500" sx="102000" sy="102000" algn="ctr" rotWithShape="0">
              <a:prstClr val="black">
                <a:alpha val="40000"/>
              </a:prstClr>
            </a:outerShdw>
          </a:effectLst>
          <a:scene3d>
            <a:camera prst="obliqueBottomRight"/>
            <a:lightRig rig="twoPt" dir="t">
              <a:rot lat="0" lon="0" rev="7200000"/>
            </a:lightRig>
          </a:scene3d>
          <a:sp3d>
            <a:bevelT w="25400" h="19050"/>
            <a:contourClr>
              <a:srgbClr val="FFFFFF"/>
            </a:contourClr>
          </a:sp3d>
        </p:spPr>
      </p:pic>
      <p:sp>
        <p:nvSpPr>
          <p:cNvPr id="2" name="TextBox 1"/>
          <p:cNvSpPr txBox="1"/>
          <p:nvPr/>
        </p:nvSpPr>
        <p:spPr>
          <a:xfrm>
            <a:off x="133066" y="5053937"/>
            <a:ext cx="1688910" cy="461665"/>
          </a:xfrm>
          <a:prstGeom prst="rect">
            <a:avLst/>
          </a:prstGeom>
          <a:solidFill>
            <a:schemeClr val="accent2">
              <a:lumMod val="60000"/>
              <a:lumOff val="40000"/>
            </a:schemeClr>
          </a:solidFill>
        </p:spPr>
        <p:txBody>
          <a:bodyPr wrap="square" rtlCol="0">
            <a:spAutoFit/>
          </a:bodyPr>
          <a:lstStyle/>
          <a:p>
            <a:r>
              <a:rPr lang="en-GB" sz="1200" dirty="0" smtClean="0"/>
              <a:t>9 key concepts of </a:t>
            </a:r>
            <a:r>
              <a:rPr lang="sr-Latn-RS" sz="1200" dirty="0" smtClean="0"/>
              <a:t>EDC/HRE</a:t>
            </a:r>
            <a:endParaRPr lang="en-GB" sz="1200" dirty="0"/>
          </a:p>
        </p:txBody>
      </p:sp>
    </p:spTree>
    <p:extLst>
      <p:ext uri="{BB962C8B-B14F-4D97-AF65-F5344CB8AC3E}">
        <p14:creationId xmlns:p14="http://schemas.microsoft.com/office/powerpoint/2010/main" val="3668559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116632"/>
            <a:ext cx="4097429" cy="328909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336768"/>
            <a:ext cx="4091947" cy="306896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3577125"/>
            <a:ext cx="4097429" cy="3073072"/>
          </a:xfrm>
          <a:prstGeom prst="rect">
            <a:avLst/>
          </a:prstGeom>
        </p:spPr>
      </p:pic>
      <p:sp>
        <p:nvSpPr>
          <p:cNvPr id="3" name="Oval 2"/>
          <p:cNvSpPr/>
          <p:nvPr/>
        </p:nvSpPr>
        <p:spPr>
          <a:xfrm>
            <a:off x="608046" y="226700"/>
            <a:ext cx="3384376" cy="306896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lumMod val="50000"/>
                  </a:schemeClr>
                </a:solidFill>
              </a:rPr>
              <a:t>Is child who presents the class superhero or just regular child?</a:t>
            </a:r>
          </a:p>
        </p:txBody>
      </p:sp>
      <p:sp>
        <p:nvSpPr>
          <p:cNvPr id="6" name="Hexagon 5"/>
          <p:cNvSpPr/>
          <p:nvPr/>
        </p:nvSpPr>
        <p:spPr>
          <a:xfrm>
            <a:off x="5004048" y="476672"/>
            <a:ext cx="3456384" cy="2818988"/>
          </a:xfrm>
          <a:prstGeom prst="hexag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1">
                    <a:lumMod val="50000"/>
                  </a:schemeClr>
                </a:solidFill>
              </a:rPr>
              <a:t>Milan’s choice – education or work?</a:t>
            </a:r>
            <a:endParaRPr lang="en-GB" dirty="0">
              <a:solidFill>
                <a:schemeClr val="accent1">
                  <a:lumMod val="50000"/>
                </a:schemeClr>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6017" y="3574868"/>
            <a:ext cx="4100438" cy="3075329"/>
          </a:xfrm>
          <a:prstGeom prst="rect">
            <a:avLst/>
          </a:prstGeom>
        </p:spPr>
      </p:pic>
      <p:sp>
        <p:nvSpPr>
          <p:cNvPr id="11" name="Rounded Rectangle 10"/>
          <p:cNvSpPr/>
          <p:nvPr/>
        </p:nvSpPr>
        <p:spPr>
          <a:xfrm>
            <a:off x="5004048" y="3744380"/>
            <a:ext cx="3744416" cy="273630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1">
                    <a:lumMod val="50000"/>
                  </a:schemeClr>
                </a:solidFill>
              </a:rPr>
              <a:t>What is mediation? How it works? Could it be implemented in Secondary II school? </a:t>
            </a:r>
            <a:endParaRPr lang="en-GB" dirty="0">
              <a:solidFill>
                <a:schemeClr val="accent1">
                  <a:lumMod val="50000"/>
                </a:schemeClr>
              </a:solidFill>
            </a:endParaRPr>
          </a:p>
        </p:txBody>
      </p:sp>
    </p:spTree>
    <p:extLst>
      <p:ext uri="{BB962C8B-B14F-4D97-AF65-F5344CB8AC3E}">
        <p14:creationId xmlns:p14="http://schemas.microsoft.com/office/powerpoint/2010/main" val="144056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ppt_w</p:attrName>
                                        </p:attrNameLst>
                                      </p:cBhvr>
                                      <p:tavLst>
                                        <p:tav tm="0" fmla="#ppt_w*sin(2.5*pi*$)">
                                          <p:val>
                                            <p:fltVal val="0"/>
                                          </p:val>
                                        </p:tav>
                                        <p:tav tm="100000">
                                          <p:val>
                                            <p:fltVal val="1"/>
                                          </p:val>
                                        </p:tav>
                                      </p:tavLst>
                                    </p:anim>
                                    <p:anim calcmode="lin" valueType="num">
                                      <p:cBhvr>
                                        <p:cTn id="15"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 calcmode="lin" valueType="num">
                                      <p:cBhvr>
                                        <p:cTn id="22" dur="1000" fill="hold"/>
                                        <p:tgtEl>
                                          <p:spTgt spid="11"/>
                                        </p:tgtEl>
                                        <p:attrNameLst>
                                          <p:attrName>style.rotation</p:attrName>
                                        </p:attrNameLst>
                                      </p:cBhvr>
                                      <p:tavLst>
                                        <p:tav tm="0">
                                          <p:val>
                                            <p:fltVal val="90"/>
                                          </p:val>
                                        </p:tav>
                                        <p:tav tm="100000">
                                          <p:val>
                                            <p:fltVal val="0"/>
                                          </p:val>
                                        </p:tav>
                                      </p:tavLst>
                                    </p:anim>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79712" y="157237"/>
            <a:ext cx="4475603" cy="2951849"/>
          </a:xfrm>
          <a:prstGeom prst="rect">
            <a:avLst/>
          </a:prstGeom>
          <a:ln>
            <a:noFill/>
          </a:ln>
          <a:effectLst>
            <a:outerShdw blurRad="190500" algn="tl" rotWithShape="0">
              <a:srgbClr val="000000">
                <a:alpha val="70000"/>
              </a:srgbClr>
            </a:outerShdw>
          </a:effectLst>
        </p:spPr>
      </p:pic>
      <p:pic>
        <p:nvPicPr>
          <p:cNvPr id="5" name="Content Placeholder 3"/>
          <p:cNvPicPr>
            <a:picLocks noChangeAspect="1"/>
          </p:cNvPicPr>
          <p:nvPr/>
        </p:nvPicPr>
        <p:blipFill>
          <a:blip r:embed="rId3"/>
          <a:stretch>
            <a:fillRect/>
          </a:stretch>
        </p:blipFill>
        <p:spPr>
          <a:xfrm>
            <a:off x="266163" y="3578713"/>
            <a:ext cx="4032448" cy="27969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Content Placeholder 3"/>
          <p:cNvPicPr>
            <a:picLocks noChangeAspect="1"/>
          </p:cNvPicPr>
          <p:nvPr/>
        </p:nvPicPr>
        <p:blipFill>
          <a:blip r:embed="rId4"/>
          <a:stretch>
            <a:fillRect/>
          </a:stretch>
        </p:blipFill>
        <p:spPr>
          <a:xfrm>
            <a:off x="6429567" y="3284984"/>
            <a:ext cx="2563980" cy="333428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Right Arrow 7"/>
          <p:cNvSpPr/>
          <p:nvPr/>
        </p:nvSpPr>
        <p:spPr>
          <a:xfrm>
            <a:off x="251520" y="692696"/>
            <a:ext cx="1485879" cy="621783"/>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Bouquet</a:t>
            </a:r>
            <a:endParaRPr lang="en-GB" dirty="0"/>
          </a:p>
        </p:txBody>
      </p:sp>
      <p:sp>
        <p:nvSpPr>
          <p:cNvPr id="10" name="Down Arrow 9"/>
          <p:cNvSpPr/>
          <p:nvPr/>
        </p:nvSpPr>
        <p:spPr>
          <a:xfrm>
            <a:off x="7524328" y="836712"/>
            <a:ext cx="720080" cy="2054134"/>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Carpet</a:t>
            </a:r>
            <a:endParaRPr lang="en-GB" dirty="0"/>
          </a:p>
        </p:txBody>
      </p:sp>
      <p:sp>
        <p:nvSpPr>
          <p:cNvPr id="11" name="Left Arrow 10"/>
          <p:cNvSpPr/>
          <p:nvPr/>
        </p:nvSpPr>
        <p:spPr>
          <a:xfrm>
            <a:off x="4644009" y="4653136"/>
            <a:ext cx="1440160" cy="648072"/>
          </a:xfrm>
          <a:prstGeom prst="lef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Ship</a:t>
            </a:r>
            <a:endParaRPr lang="en-GB" dirty="0"/>
          </a:p>
        </p:txBody>
      </p:sp>
    </p:spTree>
    <p:extLst>
      <p:ext uri="{BB962C8B-B14F-4D97-AF65-F5344CB8AC3E}">
        <p14:creationId xmlns:p14="http://schemas.microsoft.com/office/powerpoint/2010/main" val="30097859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87624" y="692696"/>
            <a:ext cx="6840000" cy="6913549"/>
          </a:xfrm>
          <a:prstGeom prst="rect">
            <a:avLst/>
          </a:prstGeom>
        </p:spPr>
      </p:pic>
      <p:sp>
        <p:nvSpPr>
          <p:cNvPr id="5" name="Rounded Rectangle 4"/>
          <p:cNvSpPr/>
          <p:nvPr/>
        </p:nvSpPr>
        <p:spPr>
          <a:xfrm>
            <a:off x="215516" y="5301208"/>
            <a:ext cx="1944216" cy="12241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700" dirty="0" smtClean="0"/>
              <a:t>The bottom palm: comfort, cherish, cuddle, hug, paddle… </a:t>
            </a:r>
            <a:endParaRPr lang="en-GB" sz="1700" dirty="0"/>
          </a:p>
        </p:txBody>
      </p:sp>
      <p:sp>
        <p:nvSpPr>
          <p:cNvPr id="6" name="Rounded Rectangle 5"/>
          <p:cNvSpPr/>
          <p:nvPr/>
        </p:nvSpPr>
        <p:spPr>
          <a:xfrm>
            <a:off x="215516" y="188640"/>
            <a:ext cx="1944216" cy="12241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700" dirty="0" smtClean="0"/>
              <a:t>The upper palm: support, enjoy, help, delight, let me...</a:t>
            </a:r>
            <a:endParaRPr lang="en-GB" sz="1700" dirty="0"/>
          </a:p>
        </p:txBody>
      </p:sp>
      <p:sp>
        <p:nvSpPr>
          <p:cNvPr id="10" name="Rounded Rectangle 9"/>
          <p:cNvSpPr/>
          <p:nvPr/>
        </p:nvSpPr>
        <p:spPr>
          <a:xfrm>
            <a:off x="7055516" y="5378740"/>
            <a:ext cx="1944216" cy="12241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700" dirty="0"/>
              <a:t>Trough this circle I will become stronger</a:t>
            </a:r>
            <a:r>
              <a:rPr lang="en-GB" sz="1600" dirty="0"/>
              <a:t>!</a:t>
            </a:r>
          </a:p>
        </p:txBody>
      </p:sp>
      <p:sp>
        <p:nvSpPr>
          <p:cNvPr id="11" name="Rounded Rectangle 10"/>
          <p:cNvSpPr/>
          <p:nvPr/>
        </p:nvSpPr>
        <p:spPr>
          <a:xfrm>
            <a:off x="7055516" y="213817"/>
            <a:ext cx="1944216" cy="12241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700" dirty="0"/>
              <a:t>Child’s competences for care.</a:t>
            </a:r>
          </a:p>
        </p:txBody>
      </p:sp>
    </p:spTree>
    <p:extLst>
      <p:ext uri="{BB962C8B-B14F-4D97-AF65-F5344CB8AC3E}">
        <p14:creationId xmlns:p14="http://schemas.microsoft.com/office/powerpoint/2010/main" val="1763533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Thank you</a:t>
            </a:r>
          </a:p>
          <a:p>
            <a:endParaRPr lang="en-US" dirty="0"/>
          </a:p>
        </p:txBody>
      </p:sp>
      <p:pic>
        <p:nvPicPr>
          <p:cNvPr id="4" name="Content Placeholder 4" descr="Superbika_0.jpg"/>
          <p:cNvPicPr>
            <a:picLocks noChangeAspect="1"/>
          </p:cNvPicPr>
          <p:nvPr/>
        </p:nvPicPr>
        <p:blipFill>
          <a:blip r:embed="rId2" cstate="print"/>
          <a:stretch>
            <a:fillRect/>
          </a:stretch>
        </p:blipFill>
        <p:spPr>
          <a:xfrm>
            <a:off x="3071802" y="2285992"/>
            <a:ext cx="5254215" cy="3643338"/>
          </a:xfrm>
          <a:prstGeom prst="rect">
            <a:avLst/>
          </a:prstGeom>
        </p:spPr>
      </p:pic>
      <p:pic>
        <p:nvPicPr>
          <p:cNvPr id="6" name="Picture 5" descr="VSOVNS_logo.jpg"/>
          <p:cNvPicPr>
            <a:picLocks noChangeAspect="1"/>
          </p:cNvPicPr>
          <p:nvPr/>
        </p:nvPicPr>
        <p:blipFill>
          <a:blip r:embed="rId3"/>
          <a:stretch>
            <a:fillRect/>
          </a:stretch>
        </p:blipFill>
        <p:spPr>
          <a:xfrm>
            <a:off x="6929454" y="285728"/>
            <a:ext cx="1785950" cy="50887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07052825"/>
              </p:ext>
            </p:extLst>
          </p:nvPr>
        </p:nvGraphicFramePr>
        <p:xfrm>
          <a:off x="214282" y="285728"/>
          <a:ext cx="8929718" cy="6215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rot="19711298">
            <a:off x="61575" y="1260675"/>
            <a:ext cx="3877283" cy="507832"/>
          </a:xfrm>
        </p:spPr>
        <p:txBody>
          <a:bodyPr>
            <a:normAutofit fontScale="90000"/>
          </a:bodyPr>
          <a:lstStyle/>
          <a:p>
            <a:r>
              <a:rPr lang="en-GB" sz="2300" dirty="0" smtClean="0"/>
              <a:t>THE SYSTEM OF EDUCATION</a:t>
            </a:r>
            <a:endParaRPr lang="en-US" sz="2300" dirty="0"/>
          </a:p>
        </p:txBody>
      </p:sp>
      <p:pic>
        <p:nvPicPr>
          <p:cNvPr id="7" name="Picture 6" descr="VSOVNS_logo.jpg"/>
          <p:cNvPicPr>
            <a:picLocks noChangeAspect="1"/>
          </p:cNvPicPr>
          <p:nvPr/>
        </p:nvPicPr>
        <p:blipFill>
          <a:blip r:embed="rId7"/>
          <a:stretch>
            <a:fillRect/>
          </a:stretch>
        </p:blipFill>
        <p:spPr>
          <a:xfrm>
            <a:off x="7143768" y="214290"/>
            <a:ext cx="1785950" cy="50887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715436" cy="6429420"/>
          </a:xfrm>
        </p:spPr>
        <p:txBody>
          <a:bodyPr/>
          <a:lstStyle/>
          <a:p>
            <a:pPr>
              <a:buNone/>
            </a:pPr>
            <a:endParaRPr lang="en-US" dirty="0"/>
          </a:p>
        </p:txBody>
      </p:sp>
      <p:sp>
        <p:nvSpPr>
          <p:cNvPr id="4" name="Rectangle 3"/>
          <p:cNvSpPr/>
          <p:nvPr/>
        </p:nvSpPr>
        <p:spPr>
          <a:xfrm>
            <a:off x="357158" y="428604"/>
            <a:ext cx="500066" cy="3571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N</a:t>
            </a:r>
            <a:endParaRPr lang="en-US" dirty="0"/>
          </a:p>
        </p:txBody>
      </p:sp>
      <p:sp>
        <p:nvSpPr>
          <p:cNvPr id="7" name="Rectangle 6"/>
          <p:cNvSpPr/>
          <p:nvPr/>
        </p:nvSpPr>
        <p:spPr>
          <a:xfrm>
            <a:off x="1071538" y="428604"/>
            <a:ext cx="500066" cy="3571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N</a:t>
            </a:r>
            <a:endParaRPr lang="en-US" dirty="0"/>
          </a:p>
        </p:txBody>
      </p:sp>
      <p:sp>
        <p:nvSpPr>
          <p:cNvPr id="8" name="Rectangle 7"/>
          <p:cNvSpPr/>
          <p:nvPr/>
        </p:nvSpPr>
        <p:spPr>
          <a:xfrm>
            <a:off x="1714480" y="428604"/>
            <a:ext cx="500066" cy="3571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PE</a:t>
            </a:r>
            <a:endParaRPr lang="en-US" dirty="0"/>
          </a:p>
        </p:txBody>
      </p:sp>
      <p:sp>
        <p:nvSpPr>
          <p:cNvPr id="9" name="Rectangle 8"/>
          <p:cNvSpPr/>
          <p:nvPr/>
        </p:nvSpPr>
        <p:spPr>
          <a:xfrm>
            <a:off x="2357422" y="428604"/>
            <a:ext cx="500066" cy="3571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PE</a:t>
            </a:r>
            <a:endParaRPr lang="en-US" dirty="0"/>
          </a:p>
        </p:txBody>
      </p:sp>
      <p:sp>
        <p:nvSpPr>
          <p:cNvPr id="10" name="Rectangle 9"/>
          <p:cNvSpPr/>
          <p:nvPr/>
        </p:nvSpPr>
        <p:spPr>
          <a:xfrm>
            <a:off x="3000364" y="428604"/>
            <a:ext cx="500066" cy="3571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PE</a:t>
            </a:r>
            <a:endParaRPr lang="en-US" dirty="0"/>
          </a:p>
        </p:txBody>
      </p:sp>
      <p:sp>
        <p:nvSpPr>
          <p:cNvPr id="11" name="Rectangle 10"/>
          <p:cNvSpPr/>
          <p:nvPr/>
        </p:nvSpPr>
        <p:spPr>
          <a:xfrm>
            <a:off x="3643306" y="428604"/>
            <a:ext cx="500066" cy="35719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dirty="0" smtClean="0"/>
              <a:t>PP</a:t>
            </a:r>
            <a:endParaRPr lang="en-US" dirty="0"/>
          </a:p>
        </p:txBody>
      </p:sp>
      <p:sp>
        <p:nvSpPr>
          <p:cNvPr id="13" name="Rectangle 12"/>
          <p:cNvSpPr/>
          <p:nvPr/>
        </p:nvSpPr>
        <p:spPr>
          <a:xfrm>
            <a:off x="4643438" y="428604"/>
            <a:ext cx="4071966"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sr-Latn-RS" dirty="0" smtClean="0"/>
              <a:t>Preschool Education (</a:t>
            </a:r>
            <a:r>
              <a:rPr lang="en-GB" dirty="0" smtClean="0"/>
              <a:t>Kindergarten</a:t>
            </a:r>
            <a:r>
              <a:rPr lang="sr-Latn-RS" dirty="0" smtClean="0"/>
              <a:t>)</a:t>
            </a:r>
            <a:endParaRPr lang="en-US" dirty="0"/>
          </a:p>
        </p:txBody>
      </p:sp>
      <p:sp>
        <p:nvSpPr>
          <p:cNvPr id="14" name="Rectangle 13"/>
          <p:cNvSpPr/>
          <p:nvPr/>
        </p:nvSpPr>
        <p:spPr>
          <a:xfrm>
            <a:off x="357158" y="1142984"/>
            <a:ext cx="500066" cy="3571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1</a:t>
            </a:r>
            <a:endParaRPr lang="en-US" dirty="0"/>
          </a:p>
        </p:txBody>
      </p:sp>
      <p:sp>
        <p:nvSpPr>
          <p:cNvPr id="15" name="Rectangle 14"/>
          <p:cNvSpPr/>
          <p:nvPr/>
        </p:nvSpPr>
        <p:spPr>
          <a:xfrm>
            <a:off x="1000100" y="1142984"/>
            <a:ext cx="500066" cy="3571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2</a:t>
            </a:r>
            <a:endParaRPr lang="en-US" dirty="0"/>
          </a:p>
        </p:txBody>
      </p:sp>
      <p:sp>
        <p:nvSpPr>
          <p:cNvPr id="16" name="Rectangle 15"/>
          <p:cNvSpPr/>
          <p:nvPr/>
        </p:nvSpPr>
        <p:spPr>
          <a:xfrm>
            <a:off x="1643042" y="1142984"/>
            <a:ext cx="500066" cy="3571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3</a:t>
            </a:r>
            <a:endParaRPr lang="en-US" dirty="0"/>
          </a:p>
        </p:txBody>
      </p:sp>
      <p:sp>
        <p:nvSpPr>
          <p:cNvPr id="17" name="Rectangle 16"/>
          <p:cNvSpPr/>
          <p:nvPr/>
        </p:nvSpPr>
        <p:spPr>
          <a:xfrm>
            <a:off x="2285984" y="1142984"/>
            <a:ext cx="500066" cy="3571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4</a:t>
            </a:r>
            <a:endParaRPr lang="en-US" dirty="0"/>
          </a:p>
        </p:txBody>
      </p:sp>
      <p:sp>
        <p:nvSpPr>
          <p:cNvPr id="18" name="Rectangle 17"/>
          <p:cNvSpPr/>
          <p:nvPr/>
        </p:nvSpPr>
        <p:spPr>
          <a:xfrm>
            <a:off x="2928926" y="1142984"/>
            <a:ext cx="500066" cy="35719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dirty="0" smtClean="0"/>
              <a:t>5</a:t>
            </a:r>
            <a:endParaRPr lang="en-US" dirty="0"/>
          </a:p>
        </p:txBody>
      </p:sp>
      <p:sp>
        <p:nvSpPr>
          <p:cNvPr id="19" name="Rectangle 18"/>
          <p:cNvSpPr/>
          <p:nvPr/>
        </p:nvSpPr>
        <p:spPr>
          <a:xfrm>
            <a:off x="3571868" y="1142984"/>
            <a:ext cx="500066" cy="35719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dirty="0" smtClean="0"/>
              <a:t>6</a:t>
            </a:r>
            <a:endParaRPr lang="en-US" dirty="0"/>
          </a:p>
        </p:txBody>
      </p:sp>
      <p:sp>
        <p:nvSpPr>
          <p:cNvPr id="20" name="Rectangle 19"/>
          <p:cNvSpPr/>
          <p:nvPr/>
        </p:nvSpPr>
        <p:spPr>
          <a:xfrm>
            <a:off x="4214810" y="1142984"/>
            <a:ext cx="500066" cy="35719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dirty="0" smtClean="0"/>
              <a:t>7</a:t>
            </a:r>
            <a:endParaRPr lang="en-US" dirty="0"/>
          </a:p>
        </p:txBody>
      </p:sp>
      <p:sp>
        <p:nvSpPr>
          <p:cNvPr id="21" name="Rectangle 20"/>
          <p:cNvSpPr/>
          <p:nvPr/>
        </p:nvSpPr>
        <p:spPr>
          <a:xfrm>
            <a:off x="4857752" y="1142984"/>
            <a:ext cx="500066" cy="35719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dirty="0" smtClean="0"/>
              <a:t>8</a:t>
            </a:r>
            <a:endParaRPr lang="en-US" dirty="0"/>
          </a:p>
        </p:txBody>
      </p:sp>
      <p:sp>
        <p:nvSpPr>
          <p:cNvPr id="22" name="Rectangle 21"/>
          <p:cNvSpPr/>
          <p:nvPr/>
        </p:nvSpPr>
        <p:spPr>
          <a:xfrm>
            <a:off x="5500694" y="1142984"/>
            <a:ext cx="3214710" cy="35719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smtClean="0"/>
              <a:t>Primary /Elementary school</a:t>
            </a:r>
            <a:endParaRPr lang="en-US" dirty="0"/>
          </a:p>
        </p:txBody>
      </p:sp>
      <p:sp>
        <p:nvSpPr>
          <p:cNvPr id="24" name="Rectangle 23"/>
          <p:cNvSpPr/>
          <p:nvPr/>
        </p:nvSpPr>
        <p:spPr>
          <a:xfrm>
            <a:off x="357158" y="1785926"/>
            <a:ext cx="500066" cy="35719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t>1</a:t>
            </a:r>
            <a:endParaRPr lang="en-US" dirty="0"/>
          </a:p>
        </p:txBody>
      </p:sp>
      <p:sp>
        <p:nvSpPr>
          <p:cNvPr id="25" name="Rectangle 24"/>
          <p:cNvSpPr/>
          <p:nvPr/>
        </p:nvSpPr>
        <p:spPr>
          <a:xfrm>
            <a:off x="1000100" y="1785926"/>
            <a:ext cx="500066" cy="35719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t>2</a:t>
            </a:r>
            <a:endParaRPr lang="en-US" dirty="0"/>
          </a:p>
        </p:txBody>
      </p:sp>
      <p:sp>
        <p:nvSpPr>
          <p:cNvPr id="26" name="Rectangle 25"/>
          <p:cNvSpPr/>
          <p:nvPr/>
        </p:nvSpPr>
        <p:spPr>
          <a:xfrm>
            <a:off x="1643042" y="1785926"/>
            <a:ext cx="500066" cy="35719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t>3</a:t>
            </a:r>
            <a:endParaRPr lang="en-US" dirty="0"/>
          </a:p>
        </p:txBody>
      </p:sp>
      <p:sp>
        <p:nvSpPr>
          <p:cNvPr id="27" name="Rectangle 26"/>
          <p:cNvSpPr/>
          <p:nvPr/>
        </p:nvSpPr>
        <p:spPr>
          <a:xfrm>
            <a:off x="2285984" y="1785926"/>
            <a:ext cx="500066" cy="35719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dirty="0" smtClean="0"/>
              <a:t>4</a:t>
            </a:r>
            <a:endParaRPr lang="en-US" dirty="0"/>
          </a:p>
        </p:txBody>
      </p:sp>
      <p:sp>
        <p:nvSpPr>
          <p:cNvPr id="28" name="Rectangle 27"/>
          <p:cNvSpPr/>
          <p:nvPr/>
        </p:nvSpPr>
        <p:spPr>
          <a:xfrm rot="1850207">
            <a:off x="5381876" y="2452008"/>
            <a:ext cx="2976109" cy="35719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dirty="0" smtClean="0"/>
              <a:t>Secondary</a:t>
            </a:r>
            <a:r>
              <a:rPr lang="sr-Latn-RS" dirty="0" smtClean="0"/>
              <a:t> II</a:t>
            </a:r>
            <a:r>
              <a:rPr lang="en-GB" dirty="0" smtClean="0"/>
              <a:t> school</a:t>
            </a:r>
            <a:endParaRPr lang="en-US" dirty="0"/>
          </a:p>
        </p:txBody>
      </p:sp>
      <p:sp>
        <p:nvSpPr>
          <p:cNvPr id="29" name="Rectangle 28"/>
          <p:cNvSpPr/>
          <p:nvPr/>
        </p:nvSpPr>
        <p:spPr>
          <a:xfrm>
            <a:off x="285720" y="4357694"/>
            <a:ext cx="500066" cy="3571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AE</a:t>
            </a:r>
            <a:endParaRPr lang="en-US" dirty="0"/>
          </a:p>
        </p:txBody>
      </p:sp>
      <p:sp>
        <p:nvSpPr>
          <p:cNvPr id="30" name="Rectangle 29"/>
          <p:cNvSpPr/>
          <p:nvPr/>
        </p:nvSpPr>
        <p:spPr>
          <a:xfrm>
            <a:off x="857224" y="4357694"/>
            <a:ext cx="500066" cy="3571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AE</a:t>
            </a:r>
            <a:endParaRPr lang="en-US" dirty="0"/>
          </a:p>
        </p:txBody>
      </p:sp>
      <p:sp>
        <p:nvSpPr>
          <p:cNvPr id="31" name="Rectangle 30"/>
          <p:cNvSpPr/>
          <p:nvPr/>
        </p:nvSpPr>
        <p:spPr>
          <a:xfrm>
            <a:off x="1428728" y="4357694"/>
            <a:ext cx="500066" cy="3571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AE</a:t>
            </a:r>
            <a:endParaRPr lang="en-US" dirty="0"/>
          </a:p>
        </p:txBody>
      </p:sp>
      <p:sp>
        <p:nvSpPr>
          <p:cNvPr id="32" name="Rectangle 31"/>
          <p:cNvSpPr/>
          <p:nvPr/>
        </p:nvSpPr>
        <p:spPr>
          <a:xfrm>
            <a:off x="2214546" y="4357694"/>
            <a:ext cx="642942" cy="35719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dirty="0" smtClean="0"/>
              <a:t>MA</a:t>
            </a:r>
            <a:endParaRPr lang="en-US" dirty="0"/>
          </a:p>
        </p:txBody>
      </p:sp>
      <p:sp>
        <p:nvSpPr>
          <p:cNvPr id="33" name="Rectangle 32"/>
          <p:cNvSpPr/>
          <p:nvPr/>
        </p:nvSpPr>
        <p:spPr>
          <a:xfrm>
            <a:off x="3000364" y="4357694"/>
            <a:ext cx="571504" cy="35719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dirty="0" smtClean="0"/>
              <a:t>MA</a:t>
            </a:r>
            <a:endParaRPr lang="en-US" dirty="0"/>
          </a:p>
        </p:txBody>
      </p:sp>
      <p:sp>
        <p:nvSpPr>
          <p:cNvPr id="35" name="Rectangle 34"/>
          <p:cNvSpPr/>
          <p:nvPr/>
        </p:nvSpPr>
        <p:spPr>
          <a:xfrm>
            <a:off x="4429124" y="4286256"/>
            <a:ext cx="3714776"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dirty="0" smtClean="0"/>
              <a:t>University Education 3+2</a:t>
            </a:r>
            <a:endParaRPr lang="en-US" dirty="0"/>
          </a:p>
        </p:txBody>
      </p:sp>
      <p:sp>
        <p:nvSpPr>
          <p:cNvPr id="36" name="Rectangle 35"/>
          <p:cNvSpPr/>
          <p:nvPr/>
        </p:nvSpPr>
        <p:spPr>
          <a:xfrm>
            <a:off x="285720" y="5000636"/>
            <a:ext cx="500066" cy="35719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AE</a:t>
            </a:r>
            <a:endParaRPr lang="en-US" dirty="0"/>
          </a:p>
        </p:txBody>
      </p:sp>
      <p:sp>
        <p:nvSpPr>
          <p:cNvPr id="37" name="Rectangle 36"/>
          <p:cNvSpPr/>
          <p:nvPr/>
        </p:nvSpPr>
        <p:spPr>
          <a:xfrm>
            <a:off x="857224" y="5000636"/>
            <a:ext cx="500066" cy="35719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AE</a:t>
            </a:r>
            <a:endParaRPr lang="en-US" dirty="0"/>
          </a:p>
        </p:txBody>
      </p:sp>
      <p:sp>
        <p:nvSpPr>
          <p:cNvPr id="38" name="Rectangle 37"/>
          <p:cNvSpPr/>
          <p:nvPr/>
        </p:nvSpPr>
        <p:spPr>
          <a:xfrm>
            <a:off x="1428728" y="5000636"/>
            <a:ext cx="500066" cy="35719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AE</a:t>
            </a:r>
            <a:endParaRPr lang="en-US" dirty="0"/>
          </a:p>
        </p:txBody>
      </p:sp>
      <p:sp>
        <p:nvSpPr>
          <p:cNvPr id="39" name="Rectangle 38"/>
          <p:cNvSpPr/>
          <p:nvPr/>
        </p:nvSpPr>
        <p:spPr>
          <a:xfrm>
            <a:off x="2000232" y="5000636"/>
            <a:ext cx="500066" cy="35719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AE</a:t>
            </a:r>
            <a:endParaRPr lang="en-US" dirty="0"/>
          </a:p>
        </p:txBody>
      </p:sp>
      <p:sp>
        <p:nvSpPr>
          <p:cNvPr id="40" name="Rectangle 39"/>
          <p:cNvSpPr/>
          <p:nvPr/>
        </p:nvSpPr>
        <p:spPr>
          <a:xfrm>
            <a:off x="3000364" y="5000636"/>
            <a:ext cx="642942" cy="35719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smtClean="0"/>
              <a:t>MA</a:t>
            </a:r>
            <a:endParaRPr lang="en-US" dirty="0"/>
          </a:p>
        </p:txBody>
      </p:sp>
      <p:sp>
        <p:nvSpPr>
          <p:cNvPr id="41" name="Rectangle 40"/>
          <p:cNvSpPr/>
          <p:nvPr/>
        </p:nvSpPr>
        <p:spPr>
          <a:xfrm>
            <a:off x="4429124" y="5000636"/>
            <a:ext cx="3786214" cy="35719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dirty="0" smtClean="0"/>
              <a:t>University Education 4+1</a:t>
            </a:r>
            <a:endParaRPr lang="en-US" dirty="0"/>
          </a:p>
        </p:txBody>
      </p:sp>
      <p:sp>
        <p:nvSpPr>
          <p:cNvPr id="42" name="Rectangle 41"/>
          <p:cNvSpPr/>
          <p:nvPr/>
        </p:nvSpPr>
        <p:spPr>
          <a:xfrm>
            <a:off x="285720" y="5929330"/>
            <a:ext cx="500066"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VE</a:t>
            </a:r>
            <a:endParaRPr lang="en-US" dirty="0"/>
          </a:p>
        </p:txBody>
      </p:sp>
      <p:sp>
        <p:nvSpPr>
          <p:cNvPr id="43" name="Rectangle 42"/>
          <p:cNvSpPr/>
          <p:nvPr/>
        </p:nvSpPr>
        <p:spPr>
          <a:xfrm>
            <a:off x="857224" y="5929330"/>
            <a:ext cx="500066"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VE</a:t>
            </a:r>
            <a:endParaRPr lang="en-US" dirty="0"/>
          </a:p>
        </p:txBody>
      </p:sp>
      <p:sp>
        <p:nvSpPr>
          <p:cNvPr id="44" name="Rectangle 43"/>
          <p:cNvSpPr/>
          <p:nvPr/>
        </p:nvSpPr>
        <p:spPr>
          <a:xfrm>
            <a:off x="1428728" y="5929330"/>
            <a:ext cx="500066"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VE</a:t>
            </a:r>
            <a:endParaRPr lang="en-US" dirty="0"/>
          </a:p>
        </p:txBody>
      </p:sp>
      <p:sp>
        <p:nvSpPr>
          <p:cNvPr id="45" name="Rectangle 44"/>
          <p:cNvSpPr/>
          <p:nvPr/>
        </p:nvSpPr>
        <p:spPr>
          <a:xfrm>
            <a:off x="2143108" y="5929330"/>
            <a:ext cx="714380" cy="35719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dirty="0" smtClean="0"/>
              <a:t>SVE</a:t>
            </a:r>
            <a:endParaRPr lang="en-US" dirty="0"/>
          </a:p>
        </p:txBody>
      </p:sp>
      <p:sp>
        <p:nvSpPr>
          <p:cNvPr id="47" name="Rectangle 46"/>
          <p:cNvSpPr/>
          <p:nvPr/>
        </p:nvSpPr>
        <p:spPr>
          <a:xfrm>
            <a:off x="4429124" y="5715016"/>
            <a:ext cx="3786214" cy="78581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smtClean="0"/>
              <a:t>Vocational Education 3+1</a:t>
            </a:r>
          </a:p>
          <a:p>
            <a:pPr algn="ctr"/>
            <a:r>
              <a:rPr lang="en-GB" dirty="0" smtClean="0"/>
              <a:t>Preschool Teacher Training College</a:t>
            </a:r>
            <a:endParaRPr lang="en-US" dirty="0"/>
          </a:p>
        </p:txBody>
      </p:sp>
      <p:sp>
        <p:nvSpPr>
          <p:cNvPr id="48" name="Rectangle 47"/>
          <p:cNvSpPr/>
          <p:nvPr/>
        </p:nvSpPr>
        <p:spPr>
          <a:xfrm>
            <a:off x="357158" y="2357430"/>
            <a:ext cx="1857388" cy="28575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t>For work</a:t>
            </a:r>
            <a:endParaRPr lang="en-US" dirty="0"/>
          </a:p>
        </p:txBody>
      </p:sp>
      <p:sp>
        <p:nvSpPr>
          <p:cNvPr id="49" name="Rectangle 48"/>
          <p:cNvSpPr/>
          <p:nvPr/>
        </p:nvSpPr>
        <p:spPr>
          <a:xfrm>
            <a:off x="357158" y="2786058"/>
            <a:ext cx="2571768" cy="28575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dirty="0" smtClean="0"/>
              <a:t>For work and study</a:t>
            </a:r>
            <a:endParaRPr lang="en-US" dirty="0"/>
          </a:p>
        </p:txBody>
      </p:sp>
      <p:sp>
        <p:nvSpPr>
          <p:cNvPr id="50" name="Rectangle 49"/>
          <p:cNvSpPr/>
          <p:nvPr/>
        </p:nvSpPr>
        <p:spPr>
          <a:xfrm>
            <a:off x="357158" y="3286124"/>
            <a:ext cx="2571768" cy="28575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dirty="0" smtClean="0"/>
              <a:t>Gymnasium</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642918"/>
            <a:ext cx="8229600" cy="796908"/>
          </a:xfrm>
        </p:spPr>
        <p:txBody>
          <a:bodyPr>
            <a:noAutofit/>
          </a:bodyPr>
          <a:lstStyle/>
          <a:p>
            <a:r>
              <a:rPr lang="sr-Latn-RS" sz="3000" dirty="0" smtClean="0"/>
              <a:t>The system of Preschool</a:t>
            </a:r>
            <a:r>
              <a:rPr lang="en-GB" sz="3000" dirty="0" smtClean="0"/>
              <a:t> / Pre-primary</a:t>
            </a:r>
            <a:r>
              <a:rPr lang="sr-Latn-RS" sz="3000" dirty="0" smtClean="0"/>
              <a:t> Education</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7778308"/>
              </p:ext>
            </p:extLst>
          </p:nvPr>
        </p:nvGraphicFramePr>
        <p:xfrm>
          <a:off x="457200" y="1600200"/>
          <a:ext cx="8291264" cy="478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VSOVNS_logo.jpg"/>
          <p:cNvPicPr>
            <a:picLocks noChangeAspect="1"/>
          </p:cNvPicPr>
          <p:nvPr/>
        </p:nvPicPr>
        <p:blipFill>
          <a:blip r:embed="rId7"/>
          <a:stretch>
            <a:fillRect/>
          </a:stretch>
        </p:blipFill>
        <p:spPr>
          <a:xfrm>
            <a:off x="7215206" y="142852"/>
            <a:ext cx="1785950" cy="50887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596" y="785794"/>
            <a:ext cx="8229600" cy="857256"/>
          </a:xfrm>
        </p:spPr>
        <p:txBody>
          <a:bodyPr>
            <a:normAutofit fontScale="90000"/>
          </a:bodyPr>
          <a:lstStyle/>
          <a:p>
            <a:pPr algn="ctr"/>
            <a:r>
              <a:rPr lang="en-GB" sz="3600" dirty="0" smtClean="0"/>
              <a:t>PRESCHOOL EDUCATION</a:t>
            </a:r>
            <a:r>
              <a:rPr lang="sr-Latn-RS" sz="3600" dirty="0" smtClean="0"/>
              <a:t> IN SERBIA</a:t>
            </a:r>
            <a:endParaRPr lang="en-US" sz="3600" dirty="0"/>
          </a:p>
        </p:txBody>
      </p:sp>
      <p:pic>
        <p:nvPicPr>
          <p:cNvPr id="14" name="Content Placeholder 13" descr="vrtic deca.jpg"/>
          <p:cNvPicPr>
            <a:picLocks noGrp="1" noChangeAspect="1"/>
          </p:cNvPicPr>
          <p:nvPr>
            <p:ph sz="half" idx="2"/>
          </p:nvPr>
        </p:nvPicPr>
        <p:blipFill>
          <a:blip r:embed="rId3"/>
          <a:stretch>
            <a:fillRect/>
          </a:stretch>
        </p:blipFill>
        <p:spPr>
          <a:xfrm>
            <a:off x="1285852" y="2000240"/>
            <a:ext cx="6429420" cy="4214842"/>
          </a:xfrm>
          <a:ln w="31750" cmpd="sng">
            <a:solidFill>
              <a:schemeClr val="accent5">
                <a:lumMod val="50000"/>
              </a:schemeClr>
            </a:solidFill>
          </a:ln>
        </p:spPr>
      </p:pic>
      <p:pic>
        <p:nvPicPr>
          <p:cNvPr id="16" name="Picture 15" descr="VSOVNS_logo.jpg"/>
          <p:cNvPicPr>
            <a:picLocks noChangeAspect="1"/>
          </p:cNvPicPr>
          <p:nvPr/>
        </p:nvPicPr>
        <p:blipFill>
          <a:blip r:embed="rId4"/>
          <a:stretch>
            <a:fillRect/>
          </a:stretch>
        </p:blipFill>
        <p:spPr>
          <a:xfrm>
            <a:off x="7143768" y="214290"/>
            <a:ext cx="1785950" cy="50887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596" y="857232"/>
            <a:ext cx="8229600" cy="857256"/>
          </a:xfrm>
        </p:spPr>
        <p:txBody>
          <a:bodyPr/>
          <a:lstStyle/>
          <a:p>
            <a:pPr algn="ctr"/>
            <a:r>
              <a:rPr lang="en-GB" dirty="0" smtClean="0"/>
              <a:t>PRESCHOOL EDUCATION</a:t>
            </a:r>
            <a:r>
              <a:rPr lang="sr-Latn-RS" dirty="0" smtClean="0"/>
              <a:t> </a:t>
            </a:r>
            <a:endParaRPr lang="en-US" dirty="0"/>
          </a:p>
        </p:txBody>
      </p:sp>
      <p:sp>
        <p:nvSpPr>
          <p:cNvPr id="3" name="Content Placeholder 2"/>
          <p:cNvSpPr>
            <a:spLocks noGrp="1"/>
          </p:cNvSpPr>
          <p:nvPr>
            <p:ph sz="half" idx="2"/>
          </p:nvPr>
        </p:nvSpPr>
        <p:spPr>
          <a:xfrm>
            <a:off x="428596" y="3500438"/>
            <a:ext cx="4038600" cy="3143272"/>
          </a:xfrm>
        </p:spPr>
        <p:txBody>
          <a:bodyPr>
            <a:normAutofit fontScale="92500"/>
          </a:bodyPr>
          <a:lstStyle/>
          <a:p>
            <a:r>
              <a:rPr lang="sr-Latn-RS" dirty="0" smtClean="0"/>
              <a:t>Serbia 0,43%</a:t>
            </a:r>
          </a:p>
          <a:p>
            <a:r>
              <a:rPr lang="sr-Latn-RS" dirty="0" smtClean="0"/>
              <a:t>Countries from OECD 0.5% </a:t>
            </a:r>
          </a:p>
          <a:p>
            <a:r>
              <a:rPr lang="en-US" dirty="0" smtClean="0"/>
              <a:t>D</a:t>
            </a:r>
            <a:r>
              <a:rPr lang="sr-Latn-RS" dirty="0" smtClean="0"/>
              <a:t>istinction from 0,07% is enough to cover all children (100%) by short or specialised programmes  of Preschool Education. </a:t>
            </a:r>
            <a:endParaRPr lang="en-US" dirty="0"/>
          </a:p>
        </p:txBody>
      </p:sp>
      <p:sp>
        <p:nvSpPr>
          <p:cNvPr id="4" name="Content Placeholder 3"/>
          <p:cNvSpPr>
            <a:spLocks noGrp="1"/>
          </p:cNvSpPr>
          <p:nvPr>
            <p:ph sz="quarter" idx="4"/>
          </p:nvPr>
        </p:nvSpPr>
        <p:spPr>
          <a:xfrm>
            <a:off x="4643438" y="3500438"/>
            <a:ext cx="4038600" cy="3071834"/>
          </a:xfrm>
        </p:spPr>
        <p:txBody>
          <a:bodyPr>
            <a:normAutofit/>
          </a:bodyPr>
          <a:lstStyle/>
          <a:p>
            <a:r>
              <a:rPr lang="sr-Latn-RS" dirty="0" smtClean="0"/>
              <a:t>2002 = 32% children from 3 to 6 (2,6 to 5,6)</a:t>
            </a:r>
          </a:p>
          <a:p>
            <a:r>
              <a:rPr lang="sr-Latn-RS" dirty="0" smtClean="0"/>
              <a:t>2012/2013 = 47% children from 3 to 6 (2,6 to 5,6) </a:t>
            </a:r>
          </a:p>
          <a:p>
            <a:pPr>
              <a:buNone/>
            </a:pPr>
            <a:r>
              <a:rPr lang="sr-Latn-RS" dirty="0" smtClean="0"/>
              <a:t>   			  = 97% children in PPE </a:t>
            </a:r>
            <a:endParaRPr lang="en-US" dirty="0"/>
          </a:p>
        </p:txBody>
      </p:sp>
      <p:sp>
        <p:nvSpPr>
          <p:cNvPr id="11" name="Text Placeholder 5"/>
          <p:cNvSpPr txBox="1">
            <a:spLocks/>
          </p:cNvSpPr>
          <p:nvPr/>
        </p:nvSpPr>
        <p:spPr>
          <a:xfrm>
            <a:off x="2857488" y="1857364"/>
            <a:ext cx="2928958" cy="500066"/>
          </a:xfrm>
          <a:prstGeom prst="rect">
            <a:avLst/>
          </a:prstGeom>
          <a:solidFill>
            <a:schemeClr val="accent2">
              <a:lumMod val="60000"/>
              <a:lumOff val="40000"/>
            </a:schemeClr>
          </a:solidFill>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GB" sz="2200" b="0" i="0" u="none" strike="noStrike" kern="1200" cap="none" spc="0" normalizeH="0" baseline="0" noProof="0" dirty="0" smtClean="0">
                <a:ln>
                  <a:noFill/>
                </a:ln>
                <a:solidFill>
                  <a:schemeClr val="tx2">
                    <a:lumMod val="75000"/>
                  </a:schemeClr>
                </a:solidFill>
                <a:effectLst/>
                <a:uLnTx/>
                <a:uFillTx/>
                <a:latin typeface="+mn-lt"/>
                <a:ea typeface="+mn-ea"/>
                <a:cs typeface="+mn-cs"/>
              </a:rPr>
              <a:t> </a:t>
            </a:r>
            <a:r>
              <a:rPr lang="sr-Latn-RS" sz="2200" dirty="0" smtClean="0">
                <a:solidFill>
                  <a:schemeClr val="tx2">
                    <a:lumMod val="75000"/>
                  </a:schemeClr>
                </a:solidFill>
              </a:rPr>
              <a:t>IN SERBIA</a:t>
            </a:r>
            <a:endParaRPr kumimoji="0" lang="en-GB" sz="2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sp>
        <p:nvSpPr>
          <p:cNvPr id="10" name="Text Placeholder 9"/>
          <p:cNvSpPr>
            <a:spLocks noGrp="1"/>
          </p:cNvSpPr>
          <p:nvPr>
            <p:ph type="body" idx="1"/>
          </p:nvPr>
        </p:nvSpPr>
        <p:spPr>
          <a:xfrm>
            <a:off x="357158" y="2500306"/>
            <a:ext cx="3429024" cy="639762"/>
          </a:xfrm>
        </p:spPr>
        <p:txBody>
          <a:bodyPr>
            <a:normAutofit fontScale="25000" lnSpcReduction="20000"/>
          </a:bodyPr>
          <a:lstStyle/>
          <a:p>
            <a:endParaRPr lang="sr-Latn-RS" sz="2200" dirty="0" smtClean="0"/>
          </a:p>
          <a:p>
            <a:endParaRPr lang="sr-Latn-RS" sz="8000" dirty="0" smtClean="0"/>
          </a:p>
          <a:p>
            <a:endParaRPr lang="sr-Latn-RS" sz="8000" dirty="0" smtClean="0"/>
          </a:p>
          <a:p>
            <a:r>
              <a:rPr lang="sr-Latn-RS" sz="8000" dirty="0" smtClean="0"/>
              <a:t>Budgete extract for </a:t>
            </a:r>
          </a:p>
          <a:p>
            <a:r>
              <a:rPr lang="sr-Latn-RS" sz="8000" dirty="0" smtClean="0"/>
              <a:t>Preschool Education </a:t>
            </a:r>
          </a:p>
          <a:p>
            <a:endParaRPr lang="en-US" dirty="0"/>
          </a:p>
        </p:txBody>
      </p:sp>
      <p:sp>
        <p:nvSpPr>
          <p:cNvPr id="17" name="Text Placeholder 9"/>
          <p:cNvSpPr>
            <a:spLocks noGrp="1"/>
          </p:cNvSpPr>
          <p:nvPr>
            <p:ph type="body" idx="1"/>
          </p:nvPr>
        </p:nvSpPr>
        <p:spPr>
          <a:xfrm>
            <a:off x="4929190" y="2571744"/>
            <a:ext cx="3429024" cy="639762"/>
          </a:xfrm>
        </p:spPr>
        <p:txBody>
          <a:bodyPr>
            <a:normAutofit fontScale="25000" lnSpcReduction="20000"/>
          </a:bodyPr>
          <a:lstStyle/>
          <a:p>
            <a:endParaRPr lang="sr-Latn-RS" sz="2000" dirty="0" smtClean="0"/>
          </a:p>
          <a:p>
            <a:endParaRPr lang="sr-Latn-RS" sz="2000" dirty="0" smtClean="0"/>
          </a:p>
          <a:p>
            <a:endParaRPr lang="sr-Latn-RS" sz="8000" dirty="0" smtClean="0"/>
          </a:p>
          <a:p>
            <a:endParaRPr lang="sr-Latn-RS" sz="8000" dirty="0" smtClean="0"/>
          </a:p>
          <a:p>
            <a:endParaRPr lang="sr-Latn-RS" sz="8000" dirty="0" smtClean="0"/>
          </a:p>
          <a:p>
            <a:endParaRPr lang="sr-Latn-RS" sz="8000" dirty="0" smtClean="0"/>
          </a:p>
          <a:p>
            <a:endParaRPr lang="sr-Latn-RS" sz="8000" dirty="0" smtClean="0"/>
          </a:p>
          <a:p>
            <a:endParaRPr lang="sr-Latn-RS" sz="8000" dirty="0" smtClean="0"/>
          </a:p>
          <a:p>
            <a:r>
              <a:rPr lang="sr-Latn-RS" sz="8000" dirty="0" smtClean="0"/>
              <a:t>Coverage of children in Preschool Education</a:t>
            </a:r>
          </a:p>
          <a:p>
            <a:endParaRPr lang="sr-Latn-RS" sz="2200" dirty="0" smtClean="0"/>
          </a:p>
        </p:txBody>
      </p:sp>
      <p:pic>
        <p:nvPicPr>
          <p:cNvPr id="9" name="Picture 8" descr="VSOVNS_logo.jpg"/>
          <p:cNvPicPr>
            <a:picLocks noChangeAspect="1"/>
          </p:cNvPicPr>
          <p:nvPr/>
        </p:nvPicPr>
        <p:blipFill>
          <a:blip r:embed="rId3"/>
          <a:stretch>
            <a:fillRect/>
          </a:stretch>
        </p:blipFill>
        <p:spPr>
          <a:xfrm>
            <a:off x="7215206" y="214290"/>
            <a:ext cx="1785950" cy="50887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158" y="642918"/>
            <a:ext cx="8229600" cy="642942"/>
          </a:xfrm>
        </p:spPr>
        <p:txBody>
          <a:bodyPr>
            <a:normAutofit/>
          </a:bodyPr>
          <a:lstStyle/>
          <a:p>
            <a:pPr algn="ctr"/>
            <a:r>
              <a:rPr lang="en-GB" sz="3600" dirty="0" smtClean="0"/>
              <a:t>PRESCHOOL EDUCATION</a:t>
            </a:r>
            <a:endParaRPr lang="en-US" sz="3600" dirty="0"/>
          </a:p>
        </p:txBody>
      </p:sp>
      <p:sp>
        <p:nvSpPr>
          <p:cNvPr id="16" name="Text Placeholder 5"/>
          <p:cNvSpPr>
            <a:spLocks noGrp="1"/>
          </p:cNvSpPr>
          <p:nvPr>
            <p:ph type="body" idx="1"/>
          </p:nvPr>
        </p:nvSpPr>
        <p:spPr>
          <a:xfrm>
            <a:off x="500034" y="5715016"/>
            <a:ext cx="8255030" cy="762000"/>
          </a:xfrm>
          <a:solidFill>
            <a:schemeClr val="accent2">
              <a:lumMod val="60000"/>
              <a:lumOff val="40000"/>
            </a:schemeClr>
          </a:solidFill>
          <a:ln w="22225">
            <a:solidFill>
              <a:schemeClr val="tx2"/>
            </a:solidFill>
            <a:prstDash val="sysDot"/>
          </a:ln>
        </p:spPr>
        <p:txBody>
          <a:bodyPr>
            <a:normAutofit lnSpcReduction="10000"/>
          </a:bodyPr>
          <a:lstStyle/>
          <a:p>
            <a:pPr algn="just"/>
            <a:r>
              <a:rPr lang="en-GB" dirty="0" smtClean="0">
                <a:solidFill>
                  <a:schemeClr val="tx2">
                    <a:lumMod val="75000"/>
                  </a:schemeClr>
                </a:solidFill>
              </a:rPr>
              <a:t>Languages: Serbian, Hungarian, Slovakian, Rumanian, </a:t>
            </a:r>
            <a:r>
              <a:rPr lang="en-GB" dirty="0" err="1" smtClean="0">
                <a:solidFill>
                  <a:schemeClr val="tx2">
                    <a:lumMod val="75000"/>
                  </a:schemeClr>
                </a:solidFill>
              </a:rPr>
              <a:t>Ruthenian</a:t>
            </a:r>
            <a:r>
              <a:rPr lang="en-GB" dirty="0" smtClean="0">
                <a:solidFill>
                  <a:schemeClr val="tx2">
                    <a:lumMod val="75000"/>
                  </a:schemeClr>
                </a:solidFill>
              </a:rPr>
              <a:t> and Croatian. </a:t>
            </a:r>
          </a:p>
        </p:txBody>
      </p:sp>
      <p:sp>
        <p:nvSpPr>
          <p:cNvPr id="3" name="Content Placeholder 2"/>
          <p:cNvSpPr>
            <a:spLocks noGrp="1"/>
          </p:cNvSpPr>
          <p:nvPr>
            <p:ph sz="half" idx="2"/>
          </p:nvPr>
        </p:nvSpPr>
        <p:spPr>
          <a:xfrm>
            <a:off x="571472" y="2143116"/>
            <a:ext cx="4038600" cy="2500330"/>
          </a:xfrm>
        </p:spPr>
        <p:txBody>
          <a:bodyPr>
            <a:normAutofit fontScale="85000" lnSpcReduction="10000"/>
          </a:bodyPr>
          <a:lstStyle/>
          <a:p>
            <a:r>
              <a:rPr lang="en-GB" dirty="0" smtClean="0"/>
              <a:t>44 local communities has Preschool institution established by local community (municipality or city)</a:t>
            </a:r>
          </a:p>
          <a:p>
            <a:r>
              <a:rPr lang="en-GB" dirty="0" smtClean="0"/>
              <a:t>All of them organise institutional education for preschool children ages 3 - 6</a:t>
            </a:r>
            <a:endParaRPr lang="en-US" dirty="0"/>
          </a:p>
        </p:txBody>
      </p:sp>
      <p:sp>
        <p:nvSpPr>
          <p:cNvPr id="4" name="Content Placeholder 3"/>
          <p:cNvSpPr>
            <a:spLocks noGrp="1"/>
          </p:cNvSpPr>
          <p:nvPr>
            <p:ph sz="quarter" idx="4"/>
          </p:nvPr>
        </p:nvSpPr>
        <p:spPr>
          <a:xfrm>
            <a:off x="4714876" y="2143116"/>
            <a:ext cx="4038600" cy="2500330"/>
          </a:xfrm>
        </p:spPr>
        <p:txBody>
          <a:bodyPr>
            <a:normAutofit lnSpcReduction="10000"/>
          </a:bodyPr>
          <a:lstStyle/>
          <a:p>
            <a:r>
              <a:rPr lang="en-GB" dirty="0" smtClean="0"/>
              <a:t>1  local community (Nova </a:t>
            </a:r>
            <a:r>
              <a:rPr lang="en-GB" dirty="0" err="1" smtClean="0"/>
              <a:t>Crnja</a:t>
            </a:r>
            <a:r>
              <a:rPr lang="en-GB" dirty="0" smtClean="0"/>
              <a:t>) implement institutional preschool  education by local schools. This is referred  on children included in pre-primary programme. </a:t>
            </a:r>
            <a:endParaRPr lang="en-US" dirty="0"/>
          </a:p>
        </p:txBody>
      </p:sp>
      <p:sp>
        <p:nvSpPr>
          <p:cNvPr id="11" name="Text Placeholder 5"/>
          <p:cNvSpPr txBox="1">
            <a:spLocks/>
          </p:cNvSpPr>
          <p:nvPr/>
        </p:nvSpPr>
        <p:spPr>
          <a:xfrm>
            <a:off x="285720" y="1571612"/>
            <a:ext cx="8255030" cy="500066"/>
          </a:xfrm>
          <a:prstGeom prst="rect">
            <a:avLst/>
          </a:prstGeom>
          <a:solidFill>
            <a:schemeClr val="accent2">
              <a:lumMod val="60000"/>
              <a:lumOff val="40000"/>
            </a:schemeClr>
          </a:solidFill>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sr-Latn-RS" dirty="0" smtClean="0">
                <a:solidFill>
                  <a:schemeClr val="tx2">
                    <a:lumMod val="75000"/>
                  </a:schemeClr>
                </a:solidFill>
              </a:rPr>
              <a:t>IN VOJVODINA</a:t>
            </a:r>
            <a:r>
              <a:rPr kumimoji="0" lang="sr-Latn-RS" b="0" i="0" u="none" strike="noStrike" kern="1200" cap="none" spc="0" normalizeH="0" baseline="0" noProof="0" dirty="0" smtClean="0">
                <a:ln>
                  <a:noFill/>
                </a:ln>
                <a:solidFill>
                  <a:schemeClr val="tx2">
                    <a:lumMod val="75000"/>
                  </a:schemeClr>
                </a:solidFill>
                <a:effectLst/>
                <a:uLnTx/>
                <a:uFillTx/>
                <a:latin typeface="+mn-lt"/>
                <a:ea typeface="+mn-ea"/>
                <a:cs typeface="+mn-cs"/>
              </a:rPr>
              <a:t> 	 </a:t>
            </a:r>
            <a:r>
              <a:rPr kumimoji="0" lang="en-GB" b="0" i="0" u="none" strike="noStrike" kern="1200" cap="none" spc="0" normalizeH="0" baseline="0" noProof="0" dirty="0" smtClean="0">
                <a:ln>
                  <a:noFill/>
                </a:ln>
                <a:solidFill>
                  <a:schemeClr val="tx2">
                    <a:lumMod val="75000"/>
                  </a:schemeClr>
                </a:solidFill>
                <a:effectLst/>
                <a:uLnTx/>
                <a:uFillTx/>
                <a:latin typeface="+mn-lt"/>
                <a:ea typeface="+mn-ea"/>
                <a:cs typeface="+mn-cs"/>
              </a:rPr>
              <a:t>45 local communities</a:t>
            </a:r>
            <a:r>
              <a:rPr kumimoji="0" lang="sr-Latn-RS" b="0" i="0" u="none" strike="noStrike" kern="1200" cap="none" spc="0" normalizeH="0" baseline="0" noProof="0" dirty="0" smtClean="0">
                <a:ln>
                  <a:noFill/>
                </a:ln>
                <a:solidFill>
                  <a:schemeClr val="tx2">
                    <a:lumMod val="75000"/>
                  </a:schemeClr>
                </a:solidFill>
                <a:effectLst/>
                <a:uLnTx/>
                <a:uFillTx/>
                <a:latin typeface="+mn-lt"/>
                <a:ea typeface="+mn-ea"/>
                <a:cs typeface="+mn-cs"/>
              </a:rPr>
              <a:t> (39 municipalities</a:t>
            </a:r>
            <a:r>
              <a:rPr kumimoji="0" lang="sr-Latn-RS" b="0" i="0" u="none" strike="noStrike" kern="1200" cap="none" spc="0" normalizeH="0" noProof="0" dirty="0" smtClean="0">
                <a:ln>
                  <a:noFill/>
                </a:ln>
                <a:solidFill>
                  <a:schemeClr val="tx2">
                    <a:lumMod val="75000"/>
                  </a:schemeClr>
                </a:solidFill>
                <a:effectLst/>
                <a:uLnTx/>
                <a:uFillTx/>
                <a:latin typeface="+mn-lt"/>
                <a:ea typeface="+mn-ea"/>
                <a:cs typeface="+mn-cs"/>
              </a:rPr>
              <a:t> </a:t>
            </a:r>
            <a:r>
              <a:rPr kumimoji="0" lang="sr-Latn-RS" b="0" i="0" u="none" strike="noStrike" kern="1200" cap="none" spc="0" normalizeH="0" baseline="0" noProof="0" dirty="0" smtClean="0">
                <a:ln>
                  <a:noFill/>
                </a:ln>
                <a:solidFill>
                  <a:schemeClr val="tx2">
                    <a:lumMod val="75000"/>
                  </a:schemeClr>
                </a:solidFill>
                <a:effectLst/>
                <a:uLnTx/>
                <a:uFillTx/>
                <a:latin typeface="+mn-lt"/>
                <a:ea typeface="+mn-ea"/>
                <a:cs typeface="+mn-cs"/>
              </a:rPr>
              <a:t>+ 6 cities)</a:t>
            </a:r>
            <a:r>
              <a:rPr kumimoji="0" lang="en-GB" b="0" i="0" u="none" strike="noStrike" kern="1200" cap="none" spc="0" normalizeH="0" baseline="0" noProof="0" dirty="0" smtClean="0">
                <a:ln>
                  <a:noFill/>
                </a:ln>
                <a:solidFill>
                  <a:schemeClr val="tx2">
                    <a:lumMod val="75000"/>
                  </a:schemeClr>
                </a:solidFill>
                <a:effectLst/>
                <a:uLnTx/>
                <a:uFillTx/>
                <a:latin typeface="+mn-lt"/>
                <a:ea typeface="+mn-ea"/>
                <a:cs typeface="+mn-cs"/>
              </a:rPr>
              <a:t> </a:t>
            </a:r>
          </a:p>
        </p:txBody>
      </p:sp>
      <p:cxnSp>
        <p:nvCxnSpPr>
          <p:cNvPr id="13" name="Straight Arrow Connector 12"/>
          <p:cNvCxnSpPr/>
          <p:nvPr/>
        </p:nvCxnSpPr>
        <p:spPr>
          <a:xfrm>
            <a:off x="2500298" y="1785926"/>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 Placeholder 5"/>
          <p:cNvSpPr txBox="1">
            <a:spLocks/>
          </p:cNvSpPr>
          <p:nvPr/>
        </p:nvSpPr>
        <p:spPr>
          <a:xfrm>
            <a:off x="428596" y="4857760"/>
            <a:ext cx="8255030" cy="500066"/>
          </a:xfrm>
          <a:prstGeom prst="rect">
            <a:avLst/>
          </a:prstGeom>
        </p:spPr>
        <p:style>
          <a:lnRef idx="1">
            <a:schemeClr val="accent1"/>
          </a:lnRef>
          <a:fillRef idx="2">
            <a:schemeClr val="accent1"/>
          </a:fillRef>
          <a:effectRef idx="1">
            <a:schemeClr val="accent1"/>
          </a:effectRef>
          <a:fontRef idx="minor">
            <a:schemeClr val="dk1"/>
          </a:fontRef>
        </p:style>
        <p:txBody>
          <a:bodyPr>
            <a:normAutofit fontScale="40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GB" sz="2200" b="0" i="0" u="none" strike="noStrike" kern="1200" cap="none" spc="0" normalizeH="0" baseline="0" noProof="0" dirty="0" smtClean="0">
                <a:ln>
                  <a:noFill/>
                </a:ln>
                <a:solidFill>
                  <a:schemeClr val="tx2">
                    <a:lumMod val="75000"/>
                  </a:schemeClr>
                </a:solidFill>
                <a:effectLst/>
                <a:uLnTx/>
                <a:uFillTx/>
                <a:latin typeface="+mn-lt"/>
                <a:ea typeface="+mn-ea"/>
                <a:cs typeface="+mn-cs"/>
              </a:rPr>
              <a:t> </a:t>
            </a:r>
            <a:r>
              <a:rPr kumimoji="0" lang="en-GB" sz="4000" b="0" i="0" u="none" strike="noStrike" kern="1200" cap="none" spc="0" normalizeH="0" baseline="0" noProof="0" dirty="0" smtClean="0">
                <a:ln>
                  <a:noFill/>
                </a:ln>
                <a:solidFill>
                  <a:schemeClr val="tx2">
                    <a:lumMod val="75000"/>
                  </a:schemeClr>
                </a:solidFill>
                <a:effectLst/>
                <a:uLnTx/>
                <a:uFillTx/>
                <a:latin typeface="+mn-lt"/>
                <a:ea typeface="+mn-ea"/>
                <a:cs typeface="+mn-cs"/>
              </a:rPr>
              <a:t>All 45 local communities organise one year pre-primary preparation programme</a:t>
            </a:r>
            <a:r>
              <a:rPr kumimoji="0" lang="en-GB" sz="4000" b="0" i="0" u="none" strike="noStrike" kern="1200" cap="none" spc="0" normalizeH="0" noProof="0" dirty="0" smtClean="0">
                <a:ln>
                  <a:noFill/>
                </a:ln>
                <a:solidFill>
                  <a:schemeClr val="tx2">
                    <a:lumMod val="75000"/>
                  </a:schemeClr>
                </a:solidFill>
                <a:effectLst/>
                <a:uLnTx/>
                <a:uFillTx/>
                <a:latin typeface="+mn-lt"/>
                <a:ea typeface="+mn-ea"/>
                <a:cs typeface="+mn-cs"/>
              </a:rPr>
              <a:t> for school in kindergartens. </a:t>
            </a:r>
            <a:endParaRPr kumimoji="0" lang="en-GB" sz="40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pic>
        <p:nvPicPr>
          <p:cNvPr id="10" name="Picture 9" descr="VSOVNS_logo.jpg"/>
          <p:cNvPicPr>
            <a:picLocks noChangeAspect="1"/>
          </p:cNvPicPr>
          <p:nvPr/>
        </p:nvPicPr>
        <p:blipFill>
          <a:blip r:embed="rId3"/>
          <a:stretch>
            <a:fillRect/>
          </a:stretch>
        </p:blipFill>
        <p:spPr>
          <a:xfrm>
            <a:off x="7143768" y="214290"/>
            <a:ext cx="1785950" cy="50887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290135"/>
            <a:ext cx="6160768" cy="428628"/>
          </a:xfrm>
        </p:spPr>
        <p:txBody>
          <a:bodyPr>
            <a:noAutofit/>
          </a:bodyPr>
          <a:lstStyle/>
          <a:p>
            <a:pPr algn="ctr"/>
            <a:r>
              <a:rPr lang="en-GB" sz="3600" dirty="0" smtClean="0"/>
              <a:t>PRESCHOOL EDUCATION</a:t>
            </a:r>
            <a:endParaRPr lang="en-US" sz="3600" dirty="0"/>
          </a:p>
        </p:txBody>
      </p:sp>
      <p:sp>
        <p:nvSpPr>
          <p:cNvPr id="6" name="Text Placeholder 5"/>
          <p:cNvSpPr>
            <a:spLocks noGrp="1"/>
          </p:cNvSpPr>
          <p:nvPr>
            <p:ph type="body" idx="1"/>
          </p:nvPr>
        </p:nvSpPr>
        <p:spPr>
          <a:xfrm>
            <a:off x="467544" y="908720"/>
            <a:ext cx="8255030" cy="2358594"/>
          </a:xfrm>
          <a:solidFill>
            <a:schemeClr val="accent2">
              <a:lumMod val="60000"/>
              <a:lumOff val="40000"/>
            </a:schemeClr>
          </a:solidFill>
        </p:spPr>
        <p:txBody>
          <a:bodyPr>
            <a:normAutofit lnSpcReduction="10000"/>
          </a:bodyPr>
          <a:lstStyle/>
          <a:p>
            <a:pPr algn="ctr"/>
            <a:r>
              <a:rPr lang="sr-Latn-RS" sz="1500" dirty="0" smtClean="0">
                <a:solidFill>
                  <a:schemeClr val="bg1">
                    <a:lumMod val="95000"/>
                  </a:schemeClr>
                </a:solidFill>
              </a:rPr>
              <a:t>Decreasing number of children </a:t>
            </a:r>
            <a:endParaRPr lang="en-GB" sz="1500" dirty="0" smtClean="0">
              <a:solidFill>
                <a:schemeClr val="bg1">
                  <a:lumMod val="95000"/>
                </a:schemeClr>
              </a:solidFill>
            </a:endParaRPr>
          </a:p>
          <a:p>
            <a:endParaRPr lang="sr-Latn-RS" sz="1500" dirty="0" smtClean="0">
              <a:solidFill>
                <a:schemeClr val="tx2">
                  <a:lumMod val="75000"/>
                </a:schemeClr>
              </a:solidFill>
            </a:endParaRPr>
          </a:p>
          <a:p>
            <a:r>
              <a:rPr lang="sr-Latn-RS" sz="1500" b="0" dirty="0">
                <a:solidFill>
                  <a:schemeClr val="tx2">
                    <a:lumMod val="75000"/>
                  </a:schemeClr>
                </a:solidFill>
              </a:rPr>
              <a:t>In school</a:t>
            </a:r>
            <a:r>
              <a:rPr lang="en-GB" sz="1500" b="0" dirty="0">
                <a:solidFill>
                  <a:schemeClr val="tx2">
                    <a:lumMod val="75000"/>
                  </a:schemeClr>
                </a:solidFill>
              </a:rPr>
              <a:t> </a:t>
            </a:r>
            <a:r>
              <a:rPr lang="en-GB" sz="1500" b="0" dirty="0" smtClean="0">
                <a:solidFill>
                  <a:schemeClr val="tx2">
                    <a:lumMod val="75000"/>
                  </a:schemeClr>
                </a:solidFill>
              </a:rPr>
              <a:t>201</a:t>
            </a:r>
            <a:r>
              <a:rPr lang="sr-Latn-RS" sz="1500" b="0" dirty="0" smtClean="0">
                <a:solidFill>
                  <a:schemeClr val="tx2">
                    <a:lumMod val="75000"/>
                  </a:schemeClr>
                </a:solidFill>
              </a:rPr>
              <a:t>4</a:t>
            </a:r>
            <a:r>
              <a:rPr lang="en-GB" sz="1500" b="0" dirty="0" smtClean="0">
                <a:solidFill>
                  <a:schemeClr val="tx2">
                    <a:lumMod val="75000"/>
                  </a:schemeClr>
                </a:solidFill>
              </a:rPr>
              <a:t>/201</a:t>
            </a:r>
            <a:r>
              <a:rPr lang="sr-Latn-RS" sz="1500" b="0" dirty="0" smtClean="0">
                <a:solidFill>
                  <a:schemeClr val="tx2">
                    <a:lumMod val="75000"/>
                  </a:schemeClr>
                </a:solidFill>
              </a:rPr>
              <a:t>5 scholl year </a:t>
            </a:r>
            <a:r>
              <a:rPr lang="sr-Latn-RS" sz="1500" dirty="0" smtClean="0">
                <a:solidFill>
                  <a:schemeClr val="tx2">
                    <a:lumMod val="75000"/>
                  </a:schemeClr>
                </a:solidFill>
              </a:rPr>
              <a:t>17.505</a:t>
            </a:r>
            <a:r>
              <a:rPr lang="en-GB" sz="1500" b="0" dirty="0" smtClean="0">
                <a:solidFill>
                  <a:schemeClr val="tx2">
                    <a:lumMod val="75000"/>
                  </a:schemeClr>
                </a:solidFill>
              </a:rPr>
              <a:t> </a:t>
            </a:r>
            <a:r>
              <a:rPr lang="en-GB" sz="1500" b="0" dirty="0">
                <a:solidFill>
                  <a:schemeClr val="tx2">
                    <a:lumMod val="75000"/>
                  </a:schemeClr>
                </a:solidFill>
              </a:rPr>
              <a:t>children enrolled in one year pre-primary programme in </a:t>
            </a:r>
            <a:r>
              <a:rPr lang="en-GB" sz="1500" b="0" dirty="0" err="1">
                <a:solidFill>
                  <a:schemeClr val="tx2">
                    <a:lumMod val="75000"/>
                  </a:schemeClr>
                </a:solidFill>
              </a:rPr>
              <a:t>Vojvodina</a:t>
            </a:r>
            <a:r>
              <a:rPr lang="sr-Latn-RS" sz="1500" b="0" dirty="0">
                <a:solidFill>
                  <a:schemeClr val="tx2">
                    <a:lumMod val="75000"/>
                  </a:schemeClr>
                </a:solidFill>
              </a:rPr>
              <a:t> </a:t>
            </a:r>
            <a:endParaRPr lang="sr-Latn-RS" sz="1500" b="0" dirty="0" smtClean="0">
              <a:solidFill>
                <a:schemeClr val="tx2">
                  <a:lumMod val="75000"/>
                </a:schemeClr>
              </a:solidFill>
            </a:endParaRPr>
          </a:p>
          <a:p>
            <a:r>
              <a:rPr lang="sr-Latn-RS" sz="1500" b="0" dirty="0" smtClean="0">
                <a:solidFill>
                  <a:schemeClr val="tx2">
                    <a:lumMod val="75000"/>
                  </a:schemeClr>
                </a:solidFill>
              </a:rPr>
              <a:t>In 2014/2015 = </a:t>
            </a:r>
            <a:r>
              <a:rPr lang="sr-Latn-RS" sz="1500" dirty="0" smtClean="0">
                <a:solidFill>
                  <a:schemeClr val="tx2">
                    <a:lumMod val="75000"/>
                  </a:schemeClr>
                </a:solidFill>
              </a:rPr>
              <a:t>17.505</a:t>
            </a:r>
            <a:r>
              <a:rPr lang="sr-Latn-RS" sz="1500" b="0" dirty="0" smtClean="0">
                <a:solidFill>
                  <a:schemeClr val="tx2">
                    <a:lumMod val="75000"/>
                  </a:schemeClr>
                </a:solidFill>
              </a:rPr>
              <a:t> children (705 less than in 2013/2014 = 18.210) </a:t>
            </a:r>
          </a:p>
          <a:p>
            <a:r>
              <a:rPr lang="sr-Latn-RS" sz="1500" b="0" dirty="0">
                <a:solidFill>
                  <a:schemeClr val="tx2">
                    <a:lumMod val="75000"/>
                  </a:schemeClr>
                </a:solidFill>
              </a:rPr>
              <a:t>In </a:t>
            </a:r>
            <a:r>
              <a:rPr lang="sr-Latn-RS" sz="1500" b="0" dirty="0" smtClean="0">
                <a:solidFill>
                  <a:schemeClr val="tx2">
                    <a:lumMod val="75000"/>
                  </a:schemeClr>
                </a:solidFill>
              </a:rPr>
              <a:t>2013/2014 </a:t>
            </a:r>
            <a:r>
              <a:rPr lang="sr-Latn-RS" sz="1500" b="0" dirty="0">
                <a:solidFill>
                  <a:schemeClr val="tx2">
                    <a:lumMod val="75000"/>
                  </a:schemeClr>
                </a:solidFill>
              </a:rPr>
              <a:t>= </a:t>
            </a:r>
            <a:r>
              <a:rPr lang="sr-Latn-RS" sz="1500" dirty="0" smtClean="0">
                <a:solidFill>
                  <a:schemeClr val="tx2">
                    <a:lumMod val="75000"/>
                  </a:schemeClr>
                </a:solidFill>
              </a:rPr>
              <a:t>18.210</a:t>
            </a:r>
            <a:r>
              <a:rPr lang="sr-Latn-RS" sz="1500" b="0" dirty="0" smtClean="0">
                <a:solidFill>
                  <a:schemeClr val="tx2">
                    <a:lumMod val="75000"/>
                  </a:schemeClr>
                </a:solidFill>
              </a:rPr>
              <a:t> children (600 </a:t>
            </a:r>
            <a:r>
              <a:rPr lang="sr-Latn-RS" sz="1500" b="0" dirty="0">
                <a:solidFill>
                  <a:schemeClr val="tx2">
                    <a:lumMod val="75000"/>
                  </a:schemeClr>
                </a:solidFill>
              </a:rPr>
              <a:t>less than in </a:t>
            </a:r>
            <a:r>
              <a:rPr lang="sr-Latn-RS" sz="1500" b="0" dirty="0" smtClean="0">
                <a:solidFill>
                  <a:schemeClr val="tx2">
                    <a:lumMod val="75000"/>
                  </a:schemeClr>
                </a:solidFill>
              </a:rPr>
              <a:t>2012/2013 = 18.810) </a:t>
            </a:r>
          </a:p>
          <a:p>
            <a:r>
              <a:rPr lang="en-US" sz="1500" b="0" dirty="0" smtClean="0">
                <a:solidFill>
                  <a:schemeClr val="tx2">
                    <a:lumMod val="75000"/>
                  </a:schemeClr>
                </a:solidFill>
              </a:rPr>
              <a:t>I</a:t>
            </a:r>
            <a:r>
              <a:rPr lang="sr-Latn-RS" sz="1500" b="0" dirty="0" smtClean="0">
                <a:solidFill>
                  <a:schemeClr val="tx2">
                    <a:lumMod val="75000"/>
                  </a:schemeClr>
                </a:solidFill>
              </a:rPr>
              <a:t>n 2012/2013 = </a:t>
            </a:r>
            <a:r>
              <a:rPr lang="sr-Latn-RS" sz="1500" dirty="0" smtClean="0">
                <a:solidFill>
                  <a:schemeClr val="tx2">
                    <a:lumMod val="75000"/>
                  </a:schemeClr>
                </a:solidFill>
              </a:rPr>
              <a:t>18.810</a:t>
            </a:r>
            <a:r>
              <a:rPr lang="sr-Latn-RS" sz="1500" b="0" dirty="0" smtClean="0">
                <a:solidFill>
                  <a:schemeClr val="tx2">
                    <a:lumMod val="75000"/>
                  </a:schemeClr>
                </a:solidFill>
              </a:rPr>
              <a:t> children (600 less than in 2011/2012 = 19.188)</a:t>
            </a:r>
          </a:p>
          <a:p>
            <a:r>
              <a:rPr lang="sr-Latn-RS" sz="1500" b="0" dirty="0" smtClean="0">
                <a:solidFill>
                  <a:schemeClr val="tx2">
                    <a:lumMod val="75000"/>
                  </a:schemeClr>
                </a:solidFill>
              </a:rPr>
              <a:t>In 2011/2012 = </a:t>
            </a:r>
            <a:r>
              <a:rPr lang="sr-Latn-RS" sz="1500" dirty="0" smtClean="0">
                <a:solidFill>
                  <a:schemeClr val="tx2">
                    <a:lumMod val="75000"/>
                  </a:schemeClr>
                </a:solidFill>
              </a:rPr>
              <a:t>19.188 </a:t>
            </a:r>
            <a:r>
              <a:rPr lang="sr-Latn-RS" sz="1500" b="0" dirty="0" smtClean="0">
                <a:solidFill>
                  <a:schemeClr val="tx2">
                    <a:lumMod val="75000"/>
                  </a:schemeClr>
                </a:solidFill>
              </a:rPr>
              <a:t>children (378 less than in 2010/2011 = 19.566) </a:t>
            </a:r>
          </a:p>
          <a:p>
            <a:r>
              <a:rPr lang="sr-Latn-RS" sz="1500" dirty="0">
                <a:solidFill>
                  <a:schemeClr val="tx2">
                    <a:lumMod val="75000"/>
                  </a:schemeClr>
                </a:solidFill>
              </a:rPr>
              <a:t>	</a:t>
            </a:r>
            <a:r>
              <a:rPr lang="sr-Latn-RS" sz="1500" dirty="0" smtClean="0">
                <a:solidFill>
                  <a:schemeClr val="tx2">
                    <a:lumMod val="75000"/>
                  </a:schemeClr>
                </a:solidFill>
              </a:rPr>
              <a:t>	TOTAL = 2.061 CHILDREN LESS</a:t>
            </a:r>
          </a:p>
        </p:txBody>
      </p:sp>
      <p:sp>
        <p:nvSpPr>
          <p:cNvPr id="3" name="Content Placeholder 2"/>
          <p:cNvSpPr>
            <a:spLocks noGrp="1"/>
          </p:cNvSpPr>
          <p:nvPr>
            <p:ph sz="half" idx="2"/>
          </p:nvPr>
        </p:nvSpPr>
        <p:spPr>
          <a:xfrm>
            <a:off x="611560" y="3524303"/>
            <a:ext cx="7672936" cy="3073049"/>
          </a:xfrm>
        </p:spPr>
        <p:txBody>
          <a:bodyPr>
            <a:noAutofit/>
          </a:bodyPr>
          <a:lstStyle/>
          <a:p>
            <a:pPr algn="just"/>
            <a:r>
              <a:rPr lang="en-GB" sz="1500" dirty="0" smtClean="0">
                <a:solidFill>
                  <a:schemeClr val="bg1">
                    <a:lumMod val="95000"/>
                  </a:schemeClr>
                </a:solidFill>
              </a:rPr>
              <a:t>The main problems in 201</a:t>
            </a:r>
            <a:r>
              <a:rPr lang="sr-Latn-RS" sz="1500" dirty="0">
                <a:solidFill>
                  <a:schemeClr val="bg1">
                    <a:lumMod val="95000"/>
                  </a:schemeClr>
                </a:solidFill>
              </a:rPr>
              <a:t>5</a:t>
            </a:r>
            <a:r>
              <a:rPr lang="en-GB" sz="1500" dirty="0" smtClean="0">
                <a:solidFill>
                  <a:schemeClr val="bg1">
                    <a:lumMod val="95000"/>
                  </a:schemeClr>
                </a:solidFill>
              </a:rPr>
              <a:t> regarding petitions submitted to Ombudsman’s Office:</a:t>
            </a:r>
          </a:p>
          <a:p>
            <a:pPr algn="just"/>
            <a:endParaRPr lang="en-GB" sz="1500" dirty="0" smtClean="0">
              <a:solidFill>
                <a:schemeClr val="bg1">
                  <a:lumMod val="95000"/>
                </a:schemeClr>
              </a:solidFill>
            </a:endParaRPr>
          </a:p>
          <a:p>
            <a:pPr lvl="1" algn="just"/>
            <a:r>
              <a:rPr lang="sr-Latn-RS" sz="1500" b="1" dirty="0" smtClean="0">
                <a:solidFill>
                  <a:schemeClr val="bg1">
                    <a:lumMod val="95000"/>
                  </a:schemeClr>
                </a:solidFill>
              </a:rPr>
              <a:t>Disciplinary procedure againts preschool teacher</a:t>
            </a:r>
            <a:r>
              <a:rPr lang="sr-Latn-RS" sz="1500" dirty="0" smtClean="0">
                <a:solidFill>
                  <a:schemeClr val="bg1">
                    <a:lumMod val="95000"/>
                  </a:schemeClr>
                </a:solidFill>
              </a:rPr>
              <a:t>. Preschool teacher was sent down (removed) from her working place for suspicion of child corporal abuse. </a:t>
            </a:r>
            <a:r>
              <a:rPr lang="sr-Latn-RS" sz="1500" dirty="0">
                <a:solidFill>
                  <a:schemeClr val="bg1">
                    <a:lumMod val="95000"/>
                  </a:schemeClr>
                </a:solidFill>
              </a:rPr>
              <a:t>P</a:t>
            </a:r>
            <a:r>
              <a:rPr lang="sr-Latn-RS" sz="1500" dirty="0" smtClean="0">
                <a:solidFill>
                  <a:schemeClr val="bg1">
                    <a:lumMod val="95000"/>
                  </a:schemeClr>
                </a:solidFill>
              </a:rPr>
              <a:t>arents wanted her back. </a:t>
            </a:r>
          </a:p>
          <a:p>
            <a:pPr lvl="1" algn="just"/>
            <a:r>
              <a:rPr lang="sr-Latn-RS" sz="1500" b="1" dirty="0" smtClean="0">
                <a:solidFill>
                  <a:schemeClr val="bg1">
                    <a:lumMod val="95000"/>
                  </a:schemeClr>
                </a:solidFill>
              </a:rPr>
              <a:t>Photography of children in newspapers without parent’s agreement</a:t>
            </a:r>
            <a:r>
              <a:rPr lang="sr-Latn-RS" sz="1500" dirty="0" smtClean="0">
                <a:solidFill>
                  <a:schemeClr val="bg1">
                    <a:lumMod val="95000"/>
                  </a:schemeClr>
                </a:solidFill>
              </a:rPr>
              <a:t>. The best interest of the child? </a:t>
            </a:r>
            <a:endParaRPr lang="en-GB" sz="1500" dirty="0" smtClean="0">
              <a:solidFill>
                <a:schemeClr val="bg1">
                  <a:lumMod val="95000"/>
                </a:schemeClr>
              </a:solidFill>
            </a:endParaRPr>
          </a:p>
          <a:p>
            <a:pPr lvl="1" algn="just"/>
            <a:r>
              <a:rPr lang="sr-Latn-RS" sz="1500" b="1" dirty="0" smtClean="0">
                <a:solidFill>
                  <a:schemeClr val="bg1">
                    <a:lumMod val="95000"/>
                  </a:schemeClr>
                </a:solidFill>
              </a:rPr>
              <a:t>Lack of public procurement</a:t>
            </a:r>
            <a:r>
              <a:rPr lang="sr-Latn-RS" sz="1500" dirty="0" smtClean="0">
                <a:solidFill>
                  <a:schemeClr val="bg1">
                    <a:lumMod val="95000"/>
                  </a:schemeClr>
                </a:solidFill>
              </a:rPr>
              <a:t>. Municipality wasn’t informed about withdraw of Preschool Institution from the public procurement and parents should have to pay for better quality of children’s education. Municipality should control all public procurement in institutions which are in their juristiction. </a:t>
            </a:r>
            <a:endParaRPr lang="en-US" sz="1500" dirty="0">
              <a:solidFill>
                <a:schemeClr val="bg1">
                  <a:lumMod val="95000"/>
                </a:schemeClr>
              </a:solidFill>
            </a:endParaRPr>
          </a:p>
        </p:txBody>
      </p:sp>
      <p:pic>
        <p:nvPicPr>
          <p:cNvPr id="8" name="Picture 7" descr="VSOVNS_logo.jpg"/>
          <p:cNvPicPr>
            <a:picLocks noChangeAspect="1"/>
          </p:cNvPicPr>
          <p:nvPr/>
        </p:nvPicPr>
        <p:blipFill>
          <a:blip r:embed="rId3"/>
          <a:stretch>
            <a:fillRect/>
          </a:stretch>
        </p:blipFill>
        <p:spPr>
          <a:xfrm>
            <a:off x="7143768" y="142852"/>
            <a:ext cx="1785950" cy="50887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ic Sans M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1195</TotalTime>
  <Words>1428</Words>
  <Application>Microsoft Office PowerPoint</Application>
  <PresentationFormat>On-screen Show (4:3)</PresentationFormat>
  <Paragraphs>221</Paragraphs>
  <Slides>25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Comic Sans MS</vt:lpstr>
      <vt:lpstr>Times New Roman</vt:lpstr>
      <vt:lpstr>Office Theme</vt:lpstr>
      <vt:lpstr>EDUCATION IN SERBIA AND VOJVODINA</vt:lpstr>
      <vt:lpstr>AUTONOMOUS PROVINCE OF VOJVODINA</vt:lpstr>
      <vt:lpstr>THE SYSTEM OF EDUCATION</vt:lpstr>
      <vt:lpstr>PowerPoint Presentation</vt:lpstr>
      <vt:lpstr>The system of Preschool / Pre-primary Education</vt:lpstr>
      <vt:lpstr>PRESCHOOL EDUCATION IN SERBIA</vt:lpstr>
      <vt:lpstr>PRESCHOOL EDUCATION </vt:lpstr>
      <vt:lpstr>PRESCHOOL EDUCATION</vt:lpstr>
      <vt:lpstr>PRESCHOOL EDUCATION</vt:lpstr>
      <vt:lpstr>PRIMARY EDUCATION IN SERBIA</vt:lpstr>
      <vt:lpstr>PRIMARY EDUCATION </vt:lpstr>
      <vt:lpstr>PRIMARY EDUCATION </vt:lpstr>
      <vt:lpstr>SECONDARY EDUCATION IN VOJVODINA (Secondary II school)</vt:lpstr>
      <vt:lpstr>SECONDARY EDUCATION</vt:lpstr>
      <vt:lpstr>SECONDARY EDUCATION</vt:lpstr>
      <vt:lpstr>UNIVERSITY EDUCATION IN SERBIA</vt:lpstr>
      <vt:lpstr>UNIVERSITY EDUCATION IN SERBIA</vt:lpstr>
      <vt:lpstr>UNIVERSITY EDUCATION</vt:lpstr>
      <vt:lpstr>EDUCATION FOR DEMOCRATIC CITIZENSHIP AND HUMAN RIGHTS EDUCATION (EDC/HRE)</vt:lpstr>
      <vt:lpstr>Child’s Rights Implementation in Kindergarten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Svetlana Lazic</cp:lastModifiedBy>
  <cp:revision>187</cp:revision>
  <dcterms:created xsi:type="dcterms:W3CDTF">2012-08-29T19:13:51Z</dcterms:created>
  <dcterms:modified xsi:type="dcterms:W3CDTF">2015-08-28T18:47:07Z</dcterms:modified>
</cp:coreProperties>
</file>